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Lst>
  <p:sldIdLst>
    <p:sldId id="256" r:id="rId5"/>
    <p:sldId id="266" r:id="rId6"/>
    <p:sldId id="268" r:id="rId7"/>
    <p:sldId id="270" r:id="rId8"/>
    <p:sldId id="257" r:id="rId9"/>
    <p:sldId id="258" r:id="rId10"/>
    <p:sldId id="259" r:id="rId11"/>
    <p:sldId id="289" r:id="rId12"/>
    <p:sldId id="287" r:id="rId13"/>
    <p:sldId id="260" r:id="rId14"/>
    <p:sldId id="267" r:id="rId15"/>
    <p:sldId id="273" r:id="rId16"/>
    <p:sldId id="264" r:id="rId17"/>
    <p:sldId id="288" r:id="rId18"/>
    <p:sldId id="275" r:id="rId19"/>
    <p:sldId id="277" r:id="rId20"/>
    <p:sldId id="279" r:id="rId21"/>
    <p:sldId id="262" r:id="rId22"/>
    <p:sldId id="281" r:id="rId23"/>
    <p:sldId id="271" r:id="rId24"/>
    <p:sldId id="283" r:id="rId25"/>
    <p:sldId id="285" r:id="rId26"/>
    <p:sldId id="286" r:id="rId27"/>
    <p:sldId id="265" r:id="rId28"/>
    <p:sldId id="263"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909DD-5472-45C7-AF54-7293BC9ADFE6}" v="1604" vWet="1606" dt="2023-09-06T19:52:13.649"/>
    <p1510:client id="{2D2E6250-1A42-7836-6E1A-9E66B28D40D5}" v="51" dt="2023-09-06T19:53:53.568"/>
    <p1510:client id="{85D211D0-D70E-DD81-C8BD-59758ACB4F1A}" v="5" dt="2023-09-06T18:24:21.756"/>
    <p1510:client id="{BDAA9F9A-DF81-A9A2-7FE0-5F3D19F4EA11}" v="9" dt="2023-09-06T18:04:32.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4" autoAdjust="0"/>
    <p:restoredTop sz="94660"/>
  </p:normalViewPr>
  <p:slideViewPr>
    <p:cSldViewPr snapToGrid="0">
      <p:cViewPr varScale="1">
        <p:scale>
          <a:sx n="106" d="100"/>
          <a:sy n="106" d="100"/>
        </p:scale>
        <p:origin x="6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deluca\AppData\Local\Microsoft\Windows\INetCache\Content.Outlook\IIM4129Y\Charts-Historical%20Pool%20Attendanc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zdeluca\AppData\Local\Microsoft\Windows\INetCache\Content.Outlook\IIM4129Y\Charts-Historical%20Pool%20Attendanc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zdeluca\AppData\Local\Microsoft\Windows\INetCache\Content.Outlook\IIM4129Y\Charts-Historical%20Pool%20Attendanc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zdeluca\AppData\Local\Microsoft\Windows\INetCache\Content.Outlook\IIM4129Y\Charts-Historical%20Pool%20Attendanc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r>
              <a:rPr lang="en-US" sz="3600" b="1"/>
              <a:t>2017 Peak</a:t>
            </a:r>
            <a:r>
              <a:rPr lang="en-US" sz="3600" b="1" baseline="0"/>
              <a:t>-Hour Attendance Per Day</a:t>
            </a:r>
            <a:endParaRPr lang="en-US" sz="3600" b="1"/>
          </a:p>
        </c:rich>
      </c:tx>
      <c:overlay val="0"/>
      <c:spPr>
        <a:no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270762893231719E-2"/>
          <c:y val="9.9043274483569407E-2"/>
          <c:w val="0.93013610679413616"/>
          <c:h val="0.83065978727531464"/>
        </c:manualLayout>
      </c:layout>
      <c:barChart>
        <c:barDir val="col"/>
        <c:grouping val="clustered"/>
        <c:varyColors val="0"/>
        <c:ser>
          <c:idx val="3"/>
          <c:order val="2"/>
          <c:tx>
            <c:strRef>
              <c:f>'Version 4'!$D$3</c:f>
              <c:strCache>
                <c:ptCount val="1"/>
                <c:pt idx="0">
                  <c:v> 2017 </c:v>
                </c:pt>
              </c:strCache>
            </c:strRef>
          </c:tx>
          <c:spPr>
            <a:solidFill>
              <a:schemeClr val="accent6">
                <a:lumMod val="60000"/>
                <a:lumOff val="40000"/>
              </a:schemeClr>
            </a:solidFill>
            <a:ln>
              <a:noFill/>
            </a:ln>
            <a:effectLst/>
          </c:spPr>
          <c:invertIfNegative val="0"/>
          <c:val>
            <c:numRef>
              <c:f>'Version 4'!$D$4:$D$47</c:f>
              <c:numCache>
                <c:formatCode>_(* #,##0_);_(* \(#,##0\);_(* "-"??_);_(@_)</c:formatCode>
                <c:ptCount val="44"/>
                <c:pt idx="0">
                  <c:v>195</c:v>
                </c:pt>
                <c:pt idx="1">
                  <c:v>27</c:v>
                </c:pt>
                <c:pt idx="2">
                  <c:v>135</c:v>
                </c:pt>
                <c:pt idx="3">
                  <c:v>73</c:v>
                </c:pt>
                <c:pt idx="4">
                  <c:v>158</c:v>
                </c:pt>
                <c:pt idx="5">
                  <c:v>156</c:v>
                </c:pt>
                <c:pt idx="6">
                  <c:v>299</c:v>
                </c:pt>
                <c:pt idx="7">
                  <c:v>174</c:v>
                </c:pt>
                <c:pt idx="8">
                  <c:v>154</c:v>
                </c:pt>
                <c:pt idx="9">
                  <c:v>127</c:v>
                </c:pt>
                <c:pt idx="10">
                  <c:v>111</c:v>
                </c:pt>
                <c:pt idx="11">
                  <c:v>190</c:v>
                </c:pt>
                <c:pt idx="12">
                  <c:v>159</c:v>
                </c:pt>
                <c:pt idx="13">
                  <c:v>44</c:v>
                </c:pt>
                <c:pt idx="14">
                  <c:v>23</c:v>
                </c:pt>
                <c:pt idx="15">
                  <c:v>80</c:v>
                </c:pt>
                <c:pt idx="16">
                  <c:v>245</c:v>
                </c:pt>
                <c:pt idx="17">
                  <c:v>150</c:v>
                </c:pt>
                <c:pt idx="18">
                  <c:v>109</c:v>
                </c:pt>
                <c:pt idx="19">
                  <c:v>175</c:v>
                </c:pt>
                <c:pt idx="20">
                  <c:v>195</c:v>
                </c:pt>
                <c:pt idx="21">
                  <c:v>252</c:v>
                </c:pt>
                <c:pt idx="22">
                  <c:v>155</c:v>
                </c:pt>
                <c:pt idx="23">
                  <c:v>74</c:v>
                </c:pt>
                <c:pt idx="24">
                  <c:v>74</c:v>
                </c:pt>
                <c:pt idx="25">
                  <c:v>10</c:v>
                </c:pt>
                <c:pt idx="26">
                  <c:v>68</c:v>
                </c:pt>
                <c:pt idx="27">
                  <c:v>4</c:v>
                </c:pt>
                <c:pt idx="28">
                  <c:v>129</c:v>
                </c:pt>
                <c:pt idx="29">
                  <c:v>89</c:v>
                </c:pt>
                <c:pt idx="30">
                  <c:v>200</c:v>
                </c:pt>
                <c:pt idx="31">
                  <c:v>76</c:v>
                </c:pt>
                <c:pt idx="32">
                  <c:v>87</c:v>
                </c:pt>
                <c:pt idx="33">
                  <c:v>153</c:v>
                </c:pt>
                <c:pt idx="34">
                  <c:v>105</c:v>
                </c:pt>
                <c:pt idx="35">
                  <c:v>157</c:v>
                </c:pt>
                <c:pt idx="36">
                  <c:v>108</c:v>
                </c:pt>
                <c:pt idx="37">
                  <c:v>73</c:v>
                </c:pt>
                <c:pt idx="39">
                  <c:v>18</c:v>
                </c:pt>
                <c:pt idx="40">
                  <c:v>140</c:v>
                </c:pt>
                <c:pt idx="41">
                  <c:v>137</c:v>
                </c:pt>
                <c:pt idx="42">
                  <c:v>28</c:v>
                </c:pt>
                <c:pt idx="43">
                  <c:v>126</c:v>
                </c:pt>
              </c:numCache>
            </c:numRef>
          </c:val>
          <c:extLst>
            <c:ext xmlns:c16="http://schemas.microsoft.com/office/drawing/2014/chart" uri="{C3380CC4-5D6E-409C-BE32-E72D297353CC}">
              <c16:uniqueId val="{00000000-7057-474C-A2A4-B5EEA8B7F0D8}"/>
            </c:ext>
          </c:extLst>
        </c:ser>
        <c:dLbls>
          <c:showLegendKey val="0"/>
          <c:showVal val="0"/>
          <c:showCatName val="0"/>
          <c:showSerName val="0"/>
          <c:showPercent val="0"/>
          <c:showBubbleSize val="0"/>
        </c:dLbls>
        <c:gapWidth val="150"/>
        <c:axId val="1973850320"/>
        <c:axId val="313126303"/>
        <c:extLst>
          <c:ext xmlns:c15="http://schemas.microsoft.com/office/drawing/2012/chart" uri="{02D57815-91ED-43cb-92C2-25804820EDAC}">
            <c15:filteredBarSeries>
              <c15:ser>
                <c:idx val="1"/>
                <c:order val="0"/>
                <c:tx>
                  <c:strRef>
                    <c:extLst>
                      <c:ext uri="{02D57815-91ED-43cb-92C2-25804820EDAC}">
                        <c15:formulaRef>
                          <c15:sqref>'Version 4'!$B$3</c15:sqref>
                        </c15:formulaRef>
                      </c:ext>
                    </c:extLst>
                    <c:strCache>
                      <c:ptCount val="1"/>
                      <c:pt idx="0">
                        <c:v> 2019 </c:v>
                      </c:pt>
                    </c:strCache>
                  </c:strRef>
                </c:tx>
                <c:spPr>
                  <a:solidFill>
                    <a:schemeClr val="bg2">
                      <a:lumMod val="75000"/>
                    </a:schemeClr>
                  </a:solidFill>
                  <a:ln w="38100">
                    <a:noFill/>
                  </a:ln>
                  <a:effectLst/>
                </c:spPr>
                <c:invertIfNegative val="0"/>
                <c:dPt>
                  <c:idx val="3"/>
                  <c:invertIfNegative val="0"/>
                  <c:bubble3D val="0"/>
                  <c:spPr>
                    <a:solidFill>
                      <a:schemeClr val="bg2">
                        <a:lumMod val="50000"/>
                        <a:alpha val="70000"/>
                      </a:schemeClr>
                    </a:solidFill>
                    <a:ln w="38100">
                      <a:noFill/>
                    </a:ln>
                    <a:effectLst/>
                  </c:spPr>
                  <c:extLst>
                    <c:ext xmlns:c16="http://schemas.microsoft.com/office/drawing/2014/chart" uri="{C3380CC4-5D6E-409C-BE32-E72D297353CC}">
                      <c16:uniqueId val="{00000003-7057-474C-A2A4-B5EEA8B7F0D8}"/>
                    </c:ext>
                  </c:extLst>
                </c:dPt>
                <c:val>
                  <c:numRef>
                    <c:extLst>
                      <c:ext uri="{02D57815-91ED-43cb-92C2-25804820EDAC}">
                        <c15:formulaRef>
                          <c15:sqref>'Version 4'!$B$4:$B$47</c15:sqref>
                        </c15:formulaRef>
                      </c:ext>
                    </c:extLst>
                    <c:numCache>
                      <c:formatCode>_(* #,##0_);_(* \(#,##0\);_(* "-"??_);_(@_)</c:formatCode>
                      <c:ptCount val="44"/>
                      <c:pt idx="0">
                        <c:v>275</c:v>
                      </c:pt>
                      <c:pt idx="1">
                        <c:v>207</c:v>
                      </c:pt>
                      <c:pt idx="2">
                        <c:v>285</c:v>
                      </c:pt>
                      <c:pt idx="3">
                        <c:v>420</c:v>
                      </c:pt>
                      <c:pt idx="4">
                        <c:v>90</c:v>
                      </c:pt>
                      <c:pt idx="5">
                        <c:v>53</c:v>
                      </c:pt>
                      <c:pt idx="6">
                        <c:v>195</c:v>
                      </c:pt>
                      <c:pt idx="7">
                        <c:v>149</c:v>
                      </c:pt>
                      <c:pt idx="8">
                        <c:v>175</c:v>
                      </c:pt>
                      <c:pt idx="9">
                        <c:v>261</c:v>
                      </c:pt>
                      <c:pt idx="10">
                        <c:v>170</c:v>
                      </c:pt>
                      <c:pt idx="11">
                        <c:v>245</c:v>
                      </c:pt>
                      <c:pt idx="12">
                        <c:v>99</c:v>
                      </c:pt>
                      <c:pt idx="13">
                        <c:v>191</c:v>
                      </c:pt>
                      <c:pt idx="14">
                        <c:v>154</c:v>
                      </c:pt>
                      <c:pt idx="15">
                        <c:v>58</c:v>
                      </c:pt>
                      <c:pt idx="16">
                        <c:v>90</c:v>
                      </c:pt>
                      <c:pt idx="17">
                        <c:v>158</c:v>
                      </c:pt>
                      <c:pt idx="18">
                        <c:v>190</c:v>
                      </c:pt>
                      <c:pt idx="19">
                        <c:v>110</c:v>
                      </c:pt>
                      <c:pt idx="20">
                        <c:v>189</c:v>
                      </c:pt>
                      <c:pt idx="21">
                        <c:v>116</c:v>
                      </c:pt>
                      <c:pt idx="22">
                        <c:v>142</c:v>
                      </c:pt>
                      <c:pt idx="23">
                        <c:v>230</c:v>
                      </c:pt>
                      <c:pt idx="24">
                        <c:v>197</c:v>
                      </c:pt>
                      <c:pt idx="25">
                        <c:v>88</c:v>
                      </c:pt>
                      <c:pt idx="26">
                        <c:v>69</c:v>
                      </c:pt>
                      <c:pt idx="27">
                        <c:v>87</c:v>
                      </c:pt>
                      <c:pt idx="28">
                        <c:v>115</c:v>
                      </c:pt>
                      <c:pt idx="29">
                        <c:v>91</c:v>
                      </c:pt>
                      <c:pt idx="30">
                        <c:v>141</c:v>
                      </c:pt>
                      <c:pt idx="31">
                        <c:v>90</c:v>
                      </c:pt>
                      <c:pt idx="32">
                        <c:v>155</c:v>
                      </c:pt>
                      <c:pt idx="33">
                        <c:v>78</c:v>
                      </c:pt>
                      <c:pt idx="34">
                        <c:v>88</c:v>
                      </c:pt>
                      <c:pt idx="35">
                        <c:v>86</c:v>
                      </c:pt>
                      <c:pt idx="36">
                        <c:v>95</c:v>
                      </c:pt>
                      <c:pt idx="37">
                        <c:v>162</c:v>
                      </c:pt>
                      <c:pt idx="38">
                        <c:v>110</c:v>
                      </c:pt>
                      <c:pt idx="39">
                        <c:v>27</c:v>
                      </c:pt>
                      <c:pt idx="40">
                        <c:v>8</c:v>
                      </c:pt>
                      <c:pt idx="41">
                        <c:v>88</c:v>
                      </c:pt>
                      <c:pt idx="42">
                        <c:v>98</c:v>
                      </c:pt>
                    </c:numCache>
                  </c:numRef>
                </c:val>
                <c:extLst>
                  <c:ext xmlns:c16="http://schemas.microsoft.com/office/drawing/2014/chart" uri="{C3380CC4-5D6E-409C-BE32-E72D297353CC}">
                    <c16:uniqueId val="{00000004-7057-474C-A2A4-B5EEA8B7F0D8}"/>
                  </c:ext>
                </c:extLst>
              </c15:ser>
            </c15:filteredBarSeries>
            <c15:filteredBarSeries>
              <c15:ser>
                <c:idx val="2"/>
                <c:order val="1"/>
                <c:tx>
                  <c:strRef>
                    <c:extLst xmlns:c15="http://schemas.microsoft.com/office/drawing/2012/chart">
                      <c:ext xmlns:c15="http://schemas.microsoft.com/office/drawing/2012/chart" uri="{02D57815-91ED-43cb-92C2-25804820EDAC}">
                        <c15:formulaRef>
                          <c15:sqref>'Version 4'!$C$3</c15:sqref>
                        </c15:formulaRef>
                      </c:ext>
                    </c:extLst>
                    <c:strCache>
                      <c:ptCount val="1"/>
                      <c:pt idx="0">
                        <c:v> 2018 </c:v>
                      </c:pt>
                    </c:strCache>
                  </c:strRef>
                </c:tx>
                <c:spPr>
                  <a:solidFill>
                    <a:schemeClr val="accent5">
                      <a:lumMod val="75000"/>
                      <a:alpha val="70000"/>
                    </a:schemeClr>
                  </a:solidFill>
                  <a:ln w="38100">
                    <a:noFill/>
                  </a:ln>
                  <a:effectLst/>
                </c:spPr>
                <c:invertIfNegative val="0"/>
                <c:val>
                  <c:numRef>
                    <c:extLst xmlns:c15="http://schemas.microsoft.com/office/drawing/2012/chart">
                      <c:ext xmlns:c15="http://schemas.microsoft.com/office/drawing/2012/chart" uri="{02D57815-91ED-43cb-92C2-25804820EDAC}">
                        <c15:formulaRef>
                          <c15:sqref>'Version 4'!$C$4:$C$47</c15:sqref>
                        </c15:formulaRef>
                      </c:ext>
                    </c:extLst>
                    <c:numCache>
                      <c:formatCode>_(* #,##0_);_(* \(#,##0\);_(* "-"??_);_(@_)</c:formatCode>
                      <c:ptCount val="44"/>
                      <c:pt idx="0">
                        <c:v>100</c:v>
                      </c:pt>
                      <c:pt idx="1">
                        <c:v>163</c:v>
                      </c:pt>
                      <c:pt idx="2">
                        <c:v>80</c:v>
                      </c:pt>
                      <c:pt idx="3">
                        <c:v>270</c:v>
                      </c:pt>
                      <c:pt idx="4">
                        <c:v>350</c:v>
                      </c:pt>
                      <c:pt idx="5">
                        <c:v>333</c:v>
                      </c:pt>
                      <c:pt idx="6">
                        <c:v>230</c:v>
                      </c:pt>
                      <c:pt idx="7">
                        <c:v>205</c:v>
                      </c:pt>
                      <c:pt idx="8">
                        <c:v>226</c:v>
                      </c:pt>
                      <c:pt idx="9">
                        <c:v>144</c:v>
                      </c:pt>
                      <c:pt idx="10">
                        <c:v>239</c:v>
                      </c:pt>
                      <c:pt idx="11">
                        <c:v>157</c:v>
                      </c:pt>
                      <c:pt idx="12">
                        <c:v>200</c:v>
                      </c:pt>
                      <c:pt idx="13">
                        <c:v>107</c:v>
                      </c:pt>
                      <c:pt idx="14">
                        <c:v>108</c:v>
                      </c:pt>
                      <c:pt idx="15">
                        <c:v>145</c:v>
                      </c:pt>
                      <c:pt idx="16">
                        <c:v>88</c:v>
                      </c:pt>
                      <c:pt idx="17">
                        <c:v>69</c:v>
                      </c:pt>
                      <c:pt idx="18">
                        <c:v>95</c:v>
                      </c:pt>
                      <c:pt idx="19">
                        <c:v>156</c:v>
                      </c:pt>
                      <c:pt idx="20">
                        <c:v>122</c:v>
                      </c:pt>
                      <c:pt idx="21">
                        <c:v>162</c:v>
                      </c:pt>
                      <c:pt idx="22">
                        <c:v>163</c:v>
                      </c:pt>
                      <c:pt idx="23">
                        <c:v>78</c:v>
                      </c:pt>
                      <c:pt idx="24">
                        <c:v>18</c:v>
                      </c:pt>
                      <c:pt idx="25">
                        <c:v>31</c:v>
                      </c:pt>
                      <c:pt idx="26">
                        <c:v>180</c:v>
                      </c:pt>
                      <c:pt idx="27">
                        <c:v>130</c:v>
                      </c:pt>
                      <c:pt idx="28">
                        <c:v>213</c:v>
                      </c:pt>
                      <c:pt idx="29">
                        <c:v>95</c:v>
                      </c:pt>
                      <c:pt idx="30">
                        <c:v>149</c:v>
                      </c:pt>
                      <c:pt idx="31">
                        <c:v>180</c:v>
                      </c:pt>
                      <c:pt idx="32">
                        <c:v>105</c:v>
                      </c:pt>
                      <c:pt idx="33">
                        <c:v>270</c:v>
                      </c:pt>
                      <c:pt idx="34">
                        <c:v>220</c:v>
                      </c:pt>
                      <c:pt idx="35">
                        <c:v>187</c:v>
                      </c:pt>
                      <c:pt idx="36">
                        <c:v>150</c:v>
                      </c:pt>
                      <c:pt idx="37">
                        <c:v>97</c:v>
                      </c:pt>
                      <c:pt idx="38">
                        <c:v>188</c:v>
                      </c:pt>
                      <c:pt idx="39">
                        <c:v>8</c:v>
                      </c:pt>
                      <c:pt idx="40">
                        <c:v>73</c:v>
                      </c:pt>
                      <c:pt idx="41">
                        <c:v>145</c:v>
                      </c:pt>
                      <c:pt idx="42">
                        <c:v>143</c:v>
                      </c:pt>
                      <c:pt idx="43">
                        <c:v>197</c:v>
                      </c:pt>
                    </c:numCache>
                  </c:numRef>
                </c:val>
                <c:extLst xmlns:c15="http://schemas.microsoft.com/office/drawing/2012/chart">
                  <c:ext xmlns:c16="http://schemas.microsoft.com/office/drawing/2014/chart" uri="{C3380CC4-5D6E-409C-BE32-E72D297353CC}">
                    <c16:uniqueId val="{00000005-7057-474C-A2A4-B5EEA8B7F0D8}"/>
                  </c:ext>
                </c:extLst>
              </c15:ser>
            </c15:filteredBarSeries>
          </c:ext>
        </c:extLst>
      </c:barChart>
      <c:lineChart>
        <c:grouping val="standard"/>
        <c:varyColors val="0"/>
        <c:ser>
          <c:idx val="0"/>
          <c:order val="3"/>
          <c:tx>
            <c:strRef>
              <c:f>'Version 4'!$G$3</c:f>
              <c:strCache>
                <c:ptCount val="1"/>
                <c:pt idx="0">
                  <c:v> 2017 Peak Attendance </c:v>
                </c:pt>
              </c:strCache>
            </c:strRef>
          </c:tx>
          <c:spPr>
            <a:ln w="76200" cap="rnd">
              <a:solidFill>
                <a:schemeClr val="accent1">
                  <a:lumMod val="50000"/>
                </a:schemeClr>
              </a:solidFill>
              <a:round/>
            </a:ln>
            <a:effectLst/>
          </c:spPr>
          <c:marker>
            <c:symbol val="none"/>
          </c:marker>
          <c:val>
            <c:numRef>
              <c:f>'Version 4'!$G$4:$G$47</c:f>
              <c:numCache>
                <c:formatCode>_(* #,##0_);_(* \(#,##0\);_(* "-"??_);_(@_)</c:formatCode>
                <c:ptCount val="44"/>
                <c:pt idx="0">
                  <c:v>122</c:v>
                </c:pt>
                <c:pt idx="1">
                  <c:v>122</c:v>
                </c:pt>
                <c:pt idx="2">
                  <c:v>122</c:v>
                </c:pt>
                <c:pt idx="3">
                  <c:v>122</c:v>
                </c:pt>
                <c:pt idx="4">
                  <c:v>122</c:v>
                </c:pt>
                <c:pt idx="5">
                  <c:v>122</c:v>
                </c:pt>
                <c:pt idx="6">
                  <c:v>122</c:v>
                </c:pt>
                <c:pt idx="7">
                  <c:v>122</c:v>
                </c:pt>
                <c:pt idx="8">
                  <c:v>122</c:v>
                </c:pt>
                <c:pt idx="9">
                  <c:v>122</c:v>
                </c:pt>
                <c:pt idx="10">
                  <c:v>122</c:v>
                </c:pt>
                <c:pt idx="11">
                  <c:v>122</c:v>
                </c:pt>
                <c:pt idx="12">
                  <c:v>122</c:v>
                </c:pt>
                <c:pt idx="13">
                  <c:v>122</c:v>
                </c:pt>
                <c:pt idx="14">
                  <c:v>122</c:v>
                </c:pt>
                <c:pt idx="15">
                  <c:v>122</c:v>
                </c:pt>
                <c:pt idx="16">
                  <c:v>122</c:v>
                </c:pt>
                <c:pt idx="17">
                  <c:v>122</c:v>
                </c:pt>
                <c:pt idx="18">
                  <c:v>122</c:v>
                </c:pt>
                <c:pt idx="19">
                  <c:v>122</c:v>
                </c:pt>
                <c:pt idx="20">
                  <c:v>122</c:v>
                </c:pt>
                <c:pt idx="21">
                  <c:v>122</c:v>
                </c:pt>
                <c:pt idx="22">
                  <c:v>122</c:v>
                </c:pt>
                <c:pt idx="23">
                  <c:v>122</c:v>
                </c:pt>
                <c:pt idx="24">
                  <c:v>122</c:v>
                </c:pt>
                <c:pt idx="25">
                  <c:v>122</c:v>
                </c:pt>
                <c:pt idx="26">
                  <c:v>122</c:v>
                </c:pt>
                <c:pt idx="27">
                  <c:v>122</c:v>
                </c:pt>
                <c:pt idx="28">
                  <c:v>122</c:v>
                </c:pt>
                <c:pt idx="29">
                  <c:v>122</c:v>
                </c:pt>
                <c:pt idx="30">
                  <c:v>122</c:v>
                </c:pt>
                <c:pt idx="31">
                  <c:v>122</c:v>
                </c:pt>
                <c:pt idx="32">
                  <c:v>122</c:v>
                </c:pt>
                <c:pt idx="33">
                  <c:v>122</c:v>
                </c:pt>
                <c:pt idx="34">
                  <c:v>122</c:v>
                </c:pt>
                <c:pt idx="35">
                  <c:v>122</c:v>
                </c:pt>
                <c:pt idx="36">
                  <c:v>122</c:v>
                </c:pt>
                <c:pt idx="37">
                  <c:v>122</c:v>
                </c:pt>
                <c:pt idx="38">
                  <c:v>122</c:v>
                </c:pt>
                <c:pt idx="39">
                  <c:v>122</c:v>
                </c:pt>
                <c:pt idx="40">
                  <c:v>122</c:v>
                </c:pt>
                <c:pt idx="41">
                  <c:v>122</c:v>
                </c:pt>
                <c:pt idx="42">
                  <c:v>122</c:v>
                </c:pt>
                <c:pt idx="43">
                  <c:v>122</c:v>
                </c:pt>
              </c:numCache>
            </c:numRef>
          </c:val>
          <c:smooth val="0"/>
          <c:extLst>
            <c:ext xmlns:c16="http://schemas.microsoft.com/office/drawing/2014/chart" uri="{C3380CC4-5D6E-409C-BE32-E72D297353CC}">
              <c16:uniqueId val="{00000001-7057-474C-A2A4-B5EEA8B7F0D8}"/>
            </c:ext>
          </c:extLst>
        </c:ser>
        <c:dLbls>
          <c:showLegendKey val="0"/>
          <c:showVal val="0"/>
          <c:showCatName val="0"/>
          <c:showSerName val="0"/>
          <c:showPercent val="0"/>
          <c:showBubbleSize val="0"/>
        </c:dLbls>
        <c:marker val="1"/>
        <c:smooth val="0"/>
        <c:axId val="1973850320"/>
        <c:axId val="313126303"/>
        <c:extLst>
          <c:ext xmlns:c15="http://schemas.microsoft.com/office/drawing/2012/chart" uri="{02D57815-91ED-43cb-92C2-25804820EDAC}">
            <c15:filteredLineSeries>
              <c15:ser>
                <c:idx val="4"/>
                <c:order val="4"/>
                <c:tx>
                  <c:strRef>
                    <c:extLst>
                      <c:ext uri="{02D57815-91ED-43cb-92C2-25804820EDAC}">
                        <c15:formulaRef>
                          <c15:sqref>'Version 4'!$H$3</c15:sqref>
                        </c15:formulaRef>
                      </c:ext>
                    </c:extLst>
                    <c:strCache>
                      <c:ptCount val="1"/>
                      <c:pt idx="0">
                        <c:v> 3-Yr Avg </c:v>
                      </c:pt>
                    </c:strCache>
                  </c:strRef>
                </c:tx>
                <c:spPr>
                  <a:ln w="28575" cap="rnd">
                    <a:solidFill>
                      <a:schemeClr val="accent3">
                        <a:lumMod val="60000"/>
                      </a:schemeClr>
                    </a:solidFill>
                    <a:round/>
                  </a:ln>
                  <a:effectLst/>
                </c:spPr>
                <c:marker>
                  <c:symbol val="none"/>
                </c:marker>
                <c:val>
                  <c:numRef>
                    <c:extLst>
                      <c:ext uri="{02D57815-91ED-43cb-92C2-25804820EDAC}">
                        <c15:formulaRef>
                          <c15:sqref>'Version 4'!$H$4:$H$47</c15:sqref>
                        </c15:formulaRef>
                      </c:ext>
                    </c:extLst>
                    <c:numCache>
                      <c:formatCode>_(* #,##0_);_(* \(#,##0\);_(* "-"??_);_(@_)</c:formatCode>
                      <c:ptCount val="44"/>
                      <c:pt idx="0">
                        <c:v>139.50769230769231</c:v>
                      </c:pt>
                      <c:pt idx="1">
                        <c:v>139.50769230769231</c:v>
                      </c:pt>
                      <c:pt idx="2">
                        <c:v>139.50769230769231</c:v>
                      </c:pt>
                      <c:pt idx="3">
                        <c:v>139.50769230769231</c:v>
                      </c:pt>
                      <c:pt idx="4">
                        <c:v>139.50769230769231</c:v>
                      </c:pt>
                      <c:pt idx="5">
                        <c:v>139.50769230769231</c:v>
                      </c:pt>
                      <c:pt idx="6">
                        <c:v>139.50769230769231</c:v>
                      </c:pt>
                      <c:pt idx="7">
                        <c:v>139.50769230769231</c:v>
                      </c:pt>
                      <c:pt idx="8">
                        <c:v>139.50769230769231</c:v>
                      </c:pt>
                      <c:pt idx="9">
                        <c:v>139.50769230769231</c:v>
                      </c:pt>
                      <c:pt idx="10">
                        <c:v>139.50769230769231</c:v>
                      </c:pt>
                      <c:pt idx="11">
                        <c:v>139.50769230769231</c:v>
                      </c:pt>
                      <c:pt idx="12">
                        <c:v>139.50769230769231</c:v>
                      </c:pt>
                      <c:pt idx="13">
                        <c:v>139.50769230769231</c:v>
                      </c:pt>
                      <c:pt idx="14">
                        <c:v>139.50769230769231</c:v>
                      </c:pt>
                      <c:pt idx="15">
                        <c:v>139.50769230769231</c:v>
                      </c:pt>
                      <c:pt idx="16">
                        <c:v>139.50769230769231</c:v>
                      </c:pt>
                      <c:pt idx="17">
                        <c:v>139.50769230769231</c:v>
                      </c:pt>
                      <c:pt idx="18">
                        <c:v>139.50769230769231</c:v>
                      </c:pt>
                      <c:pt idx="19">
                        <c:v>139.50769230769231</c:v>
                      </c:pt>
                      <c:pt idx="20">
                        <c:v>139.50769230769231</c:v>
                      </c:pt>
                      <c:pt idx="21">
                        <c:v>139.50769230769231</c:v>
                      </c:pt>
                      <c:pt idx="22">
                        <c:v>139.50769230769231</c:v>
                      </c:pt>
                      <c:pt idx="23">
                        <c:v>139.50769230769231</c:v>
                      </c:pt>
                      <c:pt idx="24">
                        <c:v>139.50769230769231</c:v>
                      </c:pt>
                      <c:pt idx="25">
                        <c:v>139.50769230769231</c:v>
                      </c:pt>
                      <c:pt idx="26">
                        <c:v>139.50769230769231</c:v>
                      </c:pt>
                      <c:pt idx="27">
                        <c:v>139.50769230769231</c:v>
                      </c:pt>
                      <c:pt idx="28">
                        <c:v>139.50769230769231</c:v>
                      </c:pt>
                      <c:pt idx="29">
                        <c:v>139.50769230769231</c:v>
                      </c:pt>
                      <c:pt idx="30">
                        <c:v>139.50769230769231</c:v>
                      </c:pt>
                      <c:pt idx="31">
                        <c:v>139.50769230769231</c:v>
                      </c:pt>
                      <c:pt idx="32">
                        <c:v>139.50769230769231</c:v>
                      </c:pt>
                      <c:pt idx="33">
                        <c:v>139.50769230769231</c:v>
                      </c:pt>
                      <c:pt idx="34">
                        <c:v>139.50769230769231</c:v>
                      </c:pt>
                      <c:pt idx="35">
                        <c:v>139.50769230769231</c:v>
                      </c:pt>
                      <c:pt idx="36">
                        <c:v>139.50769230769231</c:v>
                      </c:pt>
                      <c:pt idx="37">
                        <c:v>139.50769230769231</c:v>
                      </c:pt>
                      <c:pt idx="38">
                        <c:v>139.50769230769231</c:v>
                      </c:pt>
                      <c:pt idx="39">
                        <c:v>139.50769230769231</c:v>
                      </c:pt>
                      <c:pt idx="40">
                        <c:v>139.50769230769231</c:v>
                      </c:pt>
                      <c:pt idx="41">
                        <c:v>139.50769230769231</c:v>
                      </c:pt>
                      <c:pt idx="42">
                        <c:v>139.50769230769231</c:v>
                      </c:pt>
                      <c:pt idx="43">
                        <c:v>139.50769230769231</c:v>
                      </c:pt>
                    </c:numCache>
                  </c:numRef>
                </c:val>
                <c:smooth val="0"/>
                <c:extLst>
                  <c:ext xmlns:c16="http://schemas.microsoft.com/office/drawing/2014/chart" uri="{C3380CC4-5D6E-409C-BE32-E72D297353CC}">
                    <c16:uniqueId val="{00000006-7057-474C-A2A4-B5EEA8B7F0D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'Version 4'!$H$3</c15:sqref>
                        </c15:formulaRef>
                      </c:ext>
                    </c:extLst>
                    <c:strCache>
                      <c:ptCount val="1"/>
                      <c:pt idx="0">
                        <c:v> 3-Yr Avg </c:v>
                      </c:pt>
                    </c:strCache>
                  </c:strRef>
                </c:tx>
                <c:spPr>
                  <a:ln w="28575" cap="rnd">
                    <a:solidFill>
                      <a:schemeClr val="accent5">
                        <a:lumMod val="60000"/>
                      </a:schemeClr>
                    </a:solidFill>
                    <a:round/>
                  </a:ln>
                  <a:effectLst/>
                </c:spPr>
                <c:marker>
                  <c:symbol val="none"/>
                </c:marker>
                <c:val>
                  <c:numRef>
                    <c:extLst xmlns:c15="http://schemas.microsoft.com/office/drawing/2012/chart">
                      <c:ext xmlns:c15="http://schemas.microsoft.com/office/drawing/2012/chart" uri="{02D57815-91ED-43cb-92C2-25804820EDAC}">
                        <c15:formulaRef>
                          <c15:sqref>'Version 4'!$H$4:$H$47</c15:sqref>
                        </c15:formulaRef>
                      </c:ext>
                    </c:extLst>
                    <c:numCache>
                      <c:formatCode>_(* #,##0_);_(* \(#,##0\);_(* "-"??_);_(@_)</c:formatCode>
                      <c:ptCount val="44"/>
                      <c:pt idx="0">
                        <c:v>139.50769230769231</c:v>
                      </c:pt>
                      <c:pt idx="1">
                        <c:v>139.50769230769231</c:v>
                      </c:pt>
                      <c:pt idx="2">
                        <c:v>139.50769230769231</c:v>
                      </c:pt>
                      <c:pt idx="3">
                        <c:v>139.50769230769231</c:v>
                      </c:pt>
                      <c:pt idx="4">
                        <c:v>139.50769230769231</c:v>
                      </c:pt>
                      <c:pt idx="5">
                        <c:v>139.50769230769231</c:v>
                      </c:pt>
                      <c:pt idx="6">
                        <c:v>139.50769230769231</c:v>
                      </c:pt>
                      <c:pt idx="7">
                        <c:v>139.50769230769231</c:v>
                      </c:pt>
                      <c:pt idx="8">
                        <c:v>139.50769230769231</c:v>
                      </c:pt>
                      <c:pt idx="9">
                        <c:v>139.50769230769231</c:v>
                      </c:pt>
                      <c:pt idx="10">
                        <c:v>139.50769230769231</c:v>
                      </c:pt>
                      <c:pt idx="11">
                        <c:v>139.50769230769231</c:v>
                      </c:pt>
                      <c:pt idx="12">
                        <c:v>139.50769230769231</c:v>
                      </c:pt>
                      <c:pt idx="13">
                        <c:v>139.50769230769231</c:v>
                      </c:pt>
                      <c:pt idx="14">
                        <c:v>139.50769230769231</c:v>
                      </c:pt>
                      <c:pt idx="15">
                        <c:v>139.50769230769231</c:v>
                      </c:pt>
                      <c:pt idx="16">
                        <c:v>139.50769230769231</c:v>
                      </c:pt>
                      <c:pt idx="17">
                        <c:v>139.50769230769231</c:v>
                      </c:pt>
                      <c:pt idx="18">
                        <c:v>139.50769230769231</c:v>
                      </c:pt>
                      <c:pt idx="19">
                        <c:v>139.50769230769231</c:v>
                      </c:pt>
                      <c:pt idx="20">
                        <c:v>139.50769230769231</c:v>
                      </c:pt>
                      <c:pt idx="21">
                        <c:v>139.50769230769231</c:v>
                      </c:pt>
                      <c:pt idx="22">
                        <c:v>139.50769230769231</c:v>
                      </c:pt>
                      <c:pt idx="23">
                        <c:v>139.50769230769231</c:v>
                      </c:pt>
                      <c:pt idx="24">
                        <c:v>139.50769230769231</c:v>
                      </c:pt>
                      <c:pt idx="25">
                        <c:v>139.50769230769231</c:v>
                      </c:pt>
                      <c:pt idx="26">
                        <c:v>139.50769230769231</c:v>
                      </c:pt>
                      <c:pt idx="27">
                        <c:v>139.50769230769231</c:v>
                      </c:pt>
                      <c:pt idx="28">
                        <c:v>139.50769230769231</c:v>
                      </c:pt>
                      <c:pt idx="29">
                        <c:v>139.50769230769231</c:v>
                      </c:pt>
                      <c:pt idx="30">
                        <c:v>139.50769230769231</c:v>
                      </c:pt>
                      <c:pt idx="31">
                        <c:v>139.50769230769231</c:v>
                      </c:pt>
                      <c:pt idx="32">
                        <c:v>139.50769230769231</c:v>
                      </c:pt>
                      <c:pt idx="33">
                        <c:v>139.50769230769231</c:v>
                      </c:pt>
                      <c:pt idx="34">
                        <c:v>139.50769230769231</c:v>
                      </c:pt>
                      <c:pt idx="35">
                        <c:v>139.50769230769231</c:v>
                      </c:pt>
                      <c:pt idx="36">
                        <c:v>139.50769230769231</c:v>
                      </c:pt>
                      <c:pt idx="37">
                        <c:v>139.50769230769231</c:v>
                      </c:pt>
                      <c:pt idx="38">
                        <c:v>139.50769230769231</c:v>
                      </c:pt>
                      <c:pt idx="39">
                        <c:v>139.50769230769231</c:v>
                      </c:pt>
                      <c:pt idx="40">
                        <c:v>139.50769230769231</c:v>
                      </c:pt>
                      <c:pt idx="41">
                        <c:v>139.50769230769231</c:v>
                      </c:pt>
                      <c:pt idx="42">
                        <c:v>139.50769230769231</c:v>
                      </c:pt>
                      <c:pt idx="43">
                        <c:v>139.50769230769231</c:v>
                      </c:pt>
                    </c:numCache>
                  </c:numRef>
                </c:val>
                <c:smooth val="0"/>
                <c:extLst xmlns:c15="http://schemas.microsoft.com/office/drawing/2012/chart">
                  <c:ext xmlns:c16="http://schemas.microsoft.com/office/drawing/2014/chart" uri="{C3380CC4-5D6E-409C-BE32-E72D297353CC}">
                    <c16:uniqueId val="{00000007-7057-474C-A2A4-B5EEA8B7F0D8}"/>
                  </c:ext>
                </c:extLst>
              </c15:ser>
            </c15:filteredLineSeries>
          </c:ext>
        </c:extLst>
      </c:lineChart>
      <c:catAx>
        <c:axId val="197385032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13126303"/>
        <c:crosses val="autoZero"/>
        <c:auto val="1"/>
        <c:lblAlgn val="ctr"/>
        <c:lblOffset val="100"/>
        <c:noMultiLvlLbl val="0"/>
      </c:catAx>
      <c:valAx>
        <c:axId val="313126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 Attendees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7385032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solidFill>
        <a:schemeClr val="accent1">
          <a:shade val="1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r>
              <a:rPr lang="en-US" sz="3600" b="1"/>
              <a:t>2018 Peak</a:t>
            </a:r>
            <a:r>
              <a:rPr lang="en-US" sz="3600" b="1" baseline="0"/>
              <a:t>-Hour Attendance Per Day</a:t>
            </a:r>
            <a:endParaRPr lang="en-US" sz="3600" b="1"/>
          </a:p>
        </c:rich>
      </c:tx>
      <c:overlay val="0"/>
      <c:spPr>
        <a:no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270762893231719E-2"/>
          <c:y val="9.9043274483569407E-2"/>
          <c:w val="0.93013610679413616"/>
          <c:h val="0.83065978727531464"/>
        </c:manualLayout>
      </c:layout>
      <c:barChart>
        <c:barDir val="col"/>
        <c:grouping val="clustered"/>
        <c:varyColors val="0"/>
        <c:ser>
          <c:idx val="2"/>
          <c:order val="1"/>
          <c:tx>
            <c:strRef>
              <c:f>'Version 4'!$C$3</c:f>
              <c:strCache>
                <c:ptCount val="1"/>
                <c:pt idx="0">
                  <c:v> 2018 </c:v>
                </c:pt>
              </c:strCache>
            </c:strRef>
          </c:tx>
          <c:spPr>
            <a:solidFill>
              <a:schemeClr val="accent5">
                <a:lumMod val="75000"/>
                <a:alpha val="70000"/>
              </a:schemeClr>
            </a:solidFill>
            <a:ln w="38100">
              <a:noFill/>
            </a:ln>
            <a:effectLst/>
          </c:spPr>
          <c:invertIfNegative val="0"/>
          <c:val>
            <c:numRef>
              <c:f>'Version 4'!$C$4:$C$47</c:f>
              <c:numCache>
                <c:formatCode>_(* #,##0_);_(* \(#,##0\);_(* "-"??_);_(@_)</c:formatCode>
                <c:ptCount val="44"/>
                <c:pt idx="0">
                  <c:v>100</c:v>
                </c:pt>
                <c:pt idx="1">
                  <c:v>163</c:v>
                </c:pt>
                <c:pt idx="2">
                  <c:v>80</c:v>
                </c:pt>
                <c:pt idx="3">
                  <c:v>270</c:v>
                </c:pt>
                <c:pt idx="4">
                  <c:v>350</c:v>
                </c:pt>
                <c:pt idx="5">
                  <c:v>333</c:v>
                </c:pt>
                <c:pt idx="6">
                  <c:v>230</c:v>
                </c:pt>
                <c:pt idx="7">
                  <c:v>205</c:v>
                </c:pt>
                <c:pt idx="8">
                  <c:v>226</c:v>
                </c:pt>
                <c:pt idx="9">
                  <c:v>144</c:v>
                </c:pt>
                <c:pt idx="10">
                  <c:v>239</c:v>
                </c:pt>
                <c:pt idx="11">
                  <c:v>157</c:v>
                </c:pt>
                <c:pt idx="12">
                  <c:v>200</c:v>
                </c:pt>
                <c:pt idx="13">
                  <c:v>107</c:v>
                </c:pt>
                <c:pt idx="14">
                  <c:v>108</c:v>
                </c:pt>
                <c:pt idx="15">
                  <c:v>145</c:v>
                </c:pt>
                <c:pt idx="16">
                  <c:v>88</c:v>
                </c:pt>
                <c:pt idx="17">
                  <c:v>69</c:v>
                </c:pt>
                <c:pt idx="18">
                  <c:v>95</c:v>
                </c:pt>
                <c:pt idx="19">
                  <c:v>156</c:v>
                </c:pt>
                <c:pt idx="20">
                  <c:v>122</c:v>
                </c:pt>
                <c:pt idx="21">
                  <c:v>162</c:v>
                </c:pt>
                <c:pt idx="22">
                  <c:v>163</c:v>
                </c:pt>
                <c:pt idx="23">
                  <c:v>78</c:v>
                </c:pt>
                <c:pt idx="24">
                  <c:v>18</c:v>
                </c:pt>
                <c:pt idx="25">
                  <c:v>31</c:v>
                </c:pt>
                <c:pt idx="26">
                  <c:v>180</c:v>
                </c:pt>
                <c:pt idx="27">
                  <c:v>130</c:v>
                </c:pt>
                <c:pt idx="28">
                  <c:v>213</c:v>
                </c:pt>
                <c:pt idx="29">
                  <c:v>95</c:v>
                </c:pt>
                <c:pt idx="30">
                  <c:v>149</c:v>
                </c:pt>
                <c:pt idx="31">
                  <c:v>180</c:v>
                </c:pt>
                <c:pt idx="32">
                  <c:v>105</c:v>
                </c:pt>
                <c:pt idx="33">
                  <c:v>270</c:v>
                </c:pt>
                <c:pt idx="34">
                  <c:v>220</c:v>
                </c:pt>
                <c:pt idx="35">
                  <c:v>187</c:v>
                </c:pt>
                <c:pt idx="36">
                  <c:v>150</c:v>
                </c:pt>
                <c:pt idx="37">
                  <c:v>97</c:v>
                </c:pt>
                <c:pt idx="38">
                  <c:v>188</c:v>
                </c:pt>
                <c:pt idx="39">
                  <c:v>8</c:v>
                </c:pt>
                <c:pt idx="40">
                  <c:v>73</c:v>
                </c:pt>
                <c:pt idx="41">
                  <c:v>145</c:v>
                </c:pt>
                <c:pt idx="42">
                  <c:v>143</c:v>
                </c:pt>
                <c:pt idx="43">
                  <c:v>197</c:v>
                </c:pt>
              </c:numCache>
            </c:numRef>
          </c:val>
          <c:extLst xmlns:c15="http://schemas.microsoft.com/office/drawing/2012/chart">
            <c:ext xmlns:c16="http://schemas.microsoft.com/office/drawing/2014/chart" uri="{C3380CC4-5D6E-409C-BE32-E72D297353CC}">
              <c16:uniqueId val="{00000000-6A22-4922-9720-DFFF1A618FE4}"/>
            </c:ext>
          </c:extLst>
        </c:ser>
        <c:dLbls>
          <c:showLegendKey val="0"/>
          <c:showVal val="0"/>
          <c:showCatName val="0"/>
          <c:showSerName val="0"/>
          <c:showPercent val="0"/>
          <c:showBubbleSize val="0"/>
        </c:dLbls>
        <c:gapWidth val="150"/>
        <c:axId val="1973850320"/>
        <c:axId val="313126303"/>
        <c:extLst>
          <c:ext xmlns:c15="http://schemas.microsoft.com/office/drawing/2012/chart" uri="{02D57815-91ED-43cb-92C2-25804820EDAC}">
            <c15:filteredBarSeries>
              <c15:ser>
                <c:idx val="1"/>
                <c:order val="0"/>
                <c:tx>
                  <c:strRef>
                    <c:extLst>
                      <c:ext uri="{02D57815-91ED-43cb-92C2-25804820EDAC}">
                        <c15:formulaRef>
                          <c15:sqref>'Version 4'!$B$3</c15:sqref>
                        </c15:formulaRef>
                      </c:ext>
                    </c:extLst>
                    <c:strCache>
                      <c:ptCount val="1"/>
                      <c:pt idx="0">
                        <c:v> 2019 </c:v>
                      </c:pt>
                    </c:strCache>
                  </c:strRef>
                </c:tx>
                <c:spPr>
                  <a:solidFill>
                    <a:schemeClr val="bg2">
                      <a:lumMod val="75000"/>
                    </a:schemeClr>
                  </a:solidFill>
                  <a:ln w="38100">
                    <a:noFill/>
                  </a:ln>
                  <a:effectLst/>
                </c:spPr>
                <c:invertIfNegative val="0"/>
                <c:dPt>
                  <c:idx val="3"/>
                  <c:invertIfNegative val="0"/>
                  <c:bubble3D val="0"/>
                  <c:spPr>
                    <a:solidFill>
                      <a:schemeClr val="bg2">
                        <a:lumMod val="50000"/>
                        <a:alpha val="70000"/>
                      </a:schemeClr>
                    </a:solidFill>
                    <a:ln w="38100">
                      <a:noFill/>
                    </a:ln>
                    <a:effectLst/>
                  </c:spPr>
                  <c:extLst>
                    <c:ext xmlns:c16="http://schemas.microsoft.com/office/drawing/2014/chart" uri="{C3380CC4-5D6E-409C-BE32-E72D297353CC}">
                      <c16:uniqueId val="{00000003-6A22-4922-9720-DFFF1A618FE4}"/>
                    </c:ext>
                  </c:extLst>
                </c:dPt>
                <c:val>
                  <c:numRef>
                    <c:extLst>
                      <c:ext uri="{02D57815-91ED-43cb-92C2-25804820EDAC}">
                        <c15:formulaRef>
                          <c15:sqref>'Version 4'!$B$4:$B$47</c15:sqref>
                        </c15:formulaRef>
                      </c:ext>
                    </c:extLst>
                    <c:numCache>
                      <c:formatCode>_(* #,##0_);_(* \(#,##0\);_(* "-"??_);_(@_)</c:formatCode>
                      <c:ptCount val="44"/>
                      <c:pt idx="0">
                        <c:v>275</c:v>
                      </c:pt>
                      <c:pt idx="1">
                        <c:v>207</c:v>
                      </c:pt>
                      <c:pt idx="2">
                        <c:v>285</c:v>
                      </c:pt>
                      <c:pt idx="3">
                        <c:v>420</c:v>
                      </c:pt>
                      <c:pt idx="4">
                        <c:v>90</c:v>
                      </c:pt>
                      <c:pt idx="5">
                        <c:v>53</c:v>
                      </c:pt>
                      <c:pt idx="6">
                        <c:v>195</c:v>
                      </c:pt>
                      <c:pt idx="7">
                        <c:v>149</c:v>
                      </c:pt>
                      <c:pt idx="8">
                        <c:v>175</c:v>
                      </c:pt>
                      <c:pt idx="9">
                        <c:v>261</c:v>
                      </c:pt>
                      <c:pt idx="10">
                        <c:v>170</c:v>
                      </c:pt>
                      <c:pt idx="11">
                        <c:v>245</c:v>
                      </c:pt>
                      <c:pt idx="12">
                        <c:v>99</c:v>
                      </c:pt>
                      <c:pt idx="13">
                        <c:v>191</c:v>
                      </c:pt>
                      <c:pt idx="14">
                        <c:v>154</c:v>
                      </c:pt>
                      <c:pt idx="15">
                        <c:v>58</c:v>
                      </c:pt>
                      <c:pt idx="16">
                        <c:v>90</c:v>
                      </c:pt>
                      <c:pt idx="17">
                        <c:v>158</c:v>
                      </c:pt>
                      <c:pt idx="18">
                        <c:v>190</c:v>
                      </c:pt>
                      <c:pt idx="19">
                        <c:v>110</c:v>
                      </c:pt>
                      <c:pt idx="20">
                        <c:v>189</c:v>
                      </c:pt>
                      <c:pt idx="21">
                        <c:v>116</c:v>
                      </c:pt>
                      <c:pt idx="22">
                        <c:v>142</c:v>
                      </c:pt>
                      <c:pt idx="23">
                        <c:v>230</c:v>
                      </c:pt>
                      <c:pt idx="24">
                        <c:v>197</c:v>
                      </c:pt>
                      <c:pt idx="25">
                        <c:v>88</c:v>
                      </c:pt>
                      <c:pt idx="26">
                        <c:v>69</c:v>
                      </c:pt>
                      <c:pt idx="27">
                        <c:v>87</c:v>
                      </c:pt>
                      <c:pt idx="28">
                        <c:v>115</c:v>
                      </c:pt>
                      <c:pt idx="29">
                        <c:v>91</c:v>
                      </c:pt>
                      <c:pt idx="30">
                        <c:v>141</c:v>
                      </c:pt>
                      <c:pt idx="31">
                        <c:v>90</c:v>
                      </c:pt>
                      <c:pt idx="32">
                        <c:v>155</c:v>
                      </c:pt>
                      <c:pt idx="33">
                        <c:v>78</c:v>
                      </c:pt>
                      <c:pt idx="34">
                        <c:v>88</c:v>
                      </c:pt>
                      <c:pt idx="35">
                        <c:v>86</c:v>
                      </c:pt>
                      <c:pt idx="36">
                        <c:v>95</c:v>
                      </c:pt>
                      <c:pt idx="37">
                        <c:v>162</c:v>
                      </c:pt>
                      <c:pt idx="38">
                        <c:v>110</c:v>
                      </c:pt>
                      <c:pt idx="39">
                        <c:v>27</c:v>
                      </c:pt>
                      <c:pt idx="40">
                        <c:v>8</c:v>
                      </c:pt>
                      <c:pt idx="41">
                        <c:v>88</c:v>
                      </c:pt>
                      <c:pt idx="42">
                        <c:v>98</c:v>
                      </c:pt>
                    </c:numCache>
                  </c:numRef>
                </c:val>
                <c:extLst>
                  <c:ext xmlns:c16="http://schemas.microsoft.com/office/drawing/2014/chart" uri="{C3380CC4-5D6E-409C-BE32-E72D297353CC}">
                    <c16:uniqueId val="{00000004-6A22-4922-9720-DFFF1A618FE4}"/>
                  </c:ext>
                </c:extLst>
              </c15:ser>
            </c15:filteredBarSeries>
            <c15:filteredBarSeries>
              <c15:ser>
                <c:idx val="3"/>
                <c:order val="2"/>
                <c:tx>
                  <c:strRef>
                    <c:extLst xmlns:c15="http://schemas.microsoft.com/office/drawing/2012/chart">
                      <c:ext xmlns:c15="http://schemas.microsoft.com/office/drawing/2012/chart" uri="{02D57815-91ED-43cb-92C2-25804820EDAC}">
                        <c15:formulaRef>
                          <c15:sqref>'Version 4'!$D$3</c15:sqref>
                        </c15:formulaRef>
                      </c:ext>
                    </c:extLst>
                    <c:strCache>
                      <c:ptCount val="1"/>
                      <c:pt idx="0">
                        <c:v> 2017 </c:v>
                      </c:pt>
                    </c:strCache>
                  </c:strRef>
                </c:tx>
                <c:spPr>
                  <a:solidFill>
                    <a:schemeClr val="accent6">
                      <a:lumMod val="60000"/>
                      <a:lumOff val="40000"/>
                    </a:schemeClr>
                  </a:solidFill>
                  <a:ln>
                    <a:noFill/>
                  </a:ln>
                  <a:effectLst/>
                </c:spPr>
                <c:invertIfNegative val="0"/>
                <c:val>
                  <c:numRef>
                    <c:extLst xmlns:c15="http://schemas.microsoft.com/office/drawing/2012/chart">
                      <c:ext xmlns:c15="http://schemas.microsoft.com/office/drawing/2012/chart" uri="{02D57815-91ED-43cb-92C2-25804820EDAC}">
                        <c15:formulaRef>
                          <c15:sqref>'Version 4'!$D$4:$D$47</c15:sqref>
                        </c15:formulaRef>
                      </c:ext>
                    </c:extLst>
                    <c:numCache>
                      <c:formatCode>_(* #,##0_);_(* \(#,##0\);_(* "-"??_);_(@_)</c:formatCode>
                      <c:ptCount val="44"/>
                      <c:pt idx="0">
                        <c:v>195</c:v>
                      </c:pt>
                      <c:pt idx="1">
                        <c:v>27</c:v>
                      </c:pt>
                      <c:pt idx="2">
                        <c:v>135</c:v>
                      </c:pt>
                      <c:pt idx="3">
                        <c:v>73</c:v>
                      </c:pt>
                      <c:pt idx="4">
                        <c:v>158</c:v>
                      </c:pt>
                      <c:pt idx="5">
                        <c:v>156</c:v>
                      </c:pt>
                      <c:pt idx="6">
                        <c:v>299</c:v>
                      </c:pt>
                      <c:pt idx="7">
                        <c:v>174</c:v>
                      </c:pt>
                      <c:pt idx="8">
                        <c:v>154</c:v>
                      </c:pt>
                      <c:pt idx="9">
                        <c:v>127</c:v>
                      </c:pt>
                      <c:pt idx="10">
                        <c:v>111</c:v>
                      </c:pt>
                      <c:pt idx="11">
                        <c:v>190</c:v>
                      </c:pt>
                      <c:pt idx="12">
                        <c:v>159</c:v>
                      </c:pt>
                      <c:pt idx="13">
                        <c:v>44</c:v>
                      </c:pt>
                      <c:pt idx="14">
                        <c:v>23</c:v>
                      </c:pt>
                      <c:pt idx="15">
                        <c:v>80</c:v>
                      </c:pt>
                      <c:pt idx="16">
                        <c:v>245</c:v>
                      </c:pt>
                      <c:pt idx="17">
                        <c:v>150</c:v>
                      </c:pt>
                      <c:pt idx="18">
                        <c:v>109</c:v>
                      </c:pt>
                      <c:pt idx="19">
                        <c:v>175</c:v>
                      </c:pt>
                      <c:pt idx="20">
                        <c:v>195</c:v>
                      </c:pt>
                      <c:pt idx="21">
                        <c:v>252</c:v>
                      </c:pt>
                      <c:pt idx="22">
                        <c:v>155</c:v>
                      </c:pt>
                      <c:pt idx="23">
                        <c:v>74</c:v>
                      </c:pt>
                      <c:pt idx="24">
                        <c:v>74</c:v>
                      </c:pt>
                      <c:pt idx="25">
                        <c:v>10</c:v>
                      </c:pt>
                      <c:pt idx="26">
                        <c:v>68</c:v>
                      </c:pt>
                      <c:pt idx="27">
                        <c:v>4</c:v>
                      </c:pt>
                      <c:pt idx="28">
                        <c:v>129</c:v>
                      </c:pt>
                      <c:pt idx="29">
                        <c:v>89</c:v>
                      </c:pt>
                      <c:pt idx="30">
                        <c:v>200</c:v>
                      </c:pt>
                      <c:pt idx="31">
                        <c:v>76</c:v>
                      </c:pt>
                      <c:pt idx="32">
                        <c:v>87</c:v>
                      </c:pt>
                      <c:pt idx="33">
                        <c:v>153</c:v>
                      </c:pt>
                      <c:pt idx="34">
                        <c:v>105</c:v>
                      </c:pt>
                      <c:pt idx="35">
                        <c:v>157</c:v>
                      </c:pt>
                      <c:pt idx="36">
                        <c:v>108</c:v>
                      </c:pt>
                      <c:pt idx="37">
                        <c:v>73</c:v>
                      </c:pt>
                      <c:pt idx="39">
                        <c:v>18</c:v>
                      </c:pt>
                      <c:pt idx="40">
                        <c:v>140</c:v>
                      </c:pt>
                      <c:pt idx="41">
                        <c:v>137</c:v>
                      </c:pt>
                      <c:pt idx="42">
                        <c:v>28</c:v>
                      </c:pt>
                      <c:pt idx="43">
                        <c:v>126</c:v>
                      </c:pt>
                    </c:numCache>
                  </c:numRef>
                </c:val>
                <c:extLst xmlns:c15="http://schemas.microsoft.com/office/drawing/2012/chart">
                  <c:ext xmlns:c16="http://schemas.microsoft.com/office/drawing/2014/chart" uri="{C3380CC4-5D6E-409C-BE32-E72D297353CC}">
                    <c16:uniqueId val="{00000005-6A22-4922-9720-DFFF1A618FE4}"/>
                  </c:ext>
                </c:extLst>
              </c15:ser>
            </c15:filteredBarSeries>
          </c:ext>
        </c:extLst>
      </c:barChart>
      <c:lineChart>
        <c:grouping val="standard"/>
        <c:varyColors val="0"/>
        <c:ser>
          <c:idx val="4"/>
          <c:order val="4"/>
          <c:tx>
            <c:strRef>
              <c:f>'Version 4'!$F$3</c:f>
              <c:strCache>
                <c:ptCount val="1"/>
                <c:pt idx="0">
                  <c:v> 2018 Peak Hourly Avg. </c:v>
                </c:pt>
              </c:strCache>
            </c:strRef>
          </c:tx>
          <c:spPr>
            <a:ln w="76200" cap="rnd">
              <a:solidFill>
                <a:schemeClr val="accent1">
                  <a:lumMod val="50000"/>
                </a:schemeClr>
              </a:solidFill>
              <a:round/>
            </a:ln>
            <a:effectLst/>
          </c:spPr>
          <c:marker>
            <c:symbol val="none"/>
          </c:marker>
          <c:val>
            <c:numRef>
              <c:f>'Version 4'!$F$4:$F$47</c:f>
              <c:numCache>
                <c:formatCode>_(* #,##0_);_(* \(#,##0\);_(* "-"??_);_(@_)</c:formatCode>
                <c:ptCount val="44"/>
                <c:pt idx="0">
                  <c:v>154</c:v>
                </c:pt>
                <c:pt idx="1">
                  <c:v>154</c:v>
                </c:pt>
                <c:pt idx="2">
                  <c:v>154</c:v>
                </c:pt>
                <c:pt idx="3">
                  <c:v>154</c:v>
                </c:pt>
                <c:pt idx="4">
                  <c:v>154</c:v>
                </c:pt>
                <c:pt idx="5">
                  <c:v>154</c:v>
                </c:pt>
                <c:pt idx="6">
                  <c:v>154</c:v>
                </c:pt>
                <c:pt idx="7">
                  <c:v>154</c:v>
                </c:pt>
                <c:pt idx="8">
                  <c:v>154</c:v>
                </c:pt>
                <c:pt idx="9">
                  <c:v>154</c:v>
                </c:pt>
                <c:pt idx="10">
                  <c:v>154</c:v>
                </c:pt>
                <c:pt idx="11">
                  <c:v>154</c:v>
                </c:pt>
                <c:pt idx="12">
                  <c:v>154</c:v>
                </c:pt>
                <c:pt idx="13">
                  <c:v>154</c:v>
                </c:pt>
                <c:pt idx="14">
                  <c:v>154</c:v>
                </c:pt>
                <c:pt idx="15">
                  <c:v>154</c:v>
                </c:pt>
                <c:pt idx="16">
                  <c:v>154</c:v>
                </c:pt>
                <c:pt idx="17">
                  <c:v>154</c:v>
                </c:pt>
                <c:pt idx="18">
                  <c:v>154</c:v>
                </c:pt>
                <c:pt idx="19">
                  <c:v>154</c:v>
                </c:pt>
                <c:pt idx="20">
                  <c:v>154</c:v>
                </c:pt>
                <c:pt idx="21">
                  <c:v>154</c:v>
                </c:pt>
                <c:pt idx="22">
                  <c:v>154</c:v>
                </c:pt>
                <c:pt idx="23">
                  <c:v>154</c:v>
                </c:pt>
                <c:pt idx="24">
                  <c:v>154</c:v>
                </c:pt>
                <c:pt idx="25">
                  <c:v>154</c:v>
                </c:pt>
                <c:pt idx="26">
                  <c:v>154</c:v>
                </c:pt>
                <c:pt idx="27">
                  <c:v>154</c:v>
                </c:pt>
                <c:pt idx="28">
                  <c:v>154</c:v>
                </c:pt>
                <c:pt idx="29">
                  <c:v>154</c:v>
                </c:pt>
                <c:pt idx="30">
                  <c:v>154</c:v>
                </c:pt>
                <c:pt idx="31">
                  <c:v>154</c:v>
                </c:pt>
                <c:pt idx="32">
                  <c:v>154</c:v>
                </c:pt>
                <c:pt idx="33">
                  <c:v>154</c:v>
                </c:pt>
                <c:pt idx="34">
                  <c:v>154</c:v>
                </c:pt>
                <c:pt idx="35">
                  <c:v>154</c:v>
                </c:pt>
                <c:pt idx="36">
                  <c:v>154</c:v>
                </c:pt>
                <c:pt idx="37">
                  <c:v>154</c:v>
                </c:pt>
                <c:pt idx="38">
                  <c:v>154</c:v>
                </c:pt>
                <c:pt idx="39">
                  <c:v>154</c:v>
                </c:pt>
                <c:pt idx="40">
                  <c:v>154</c:v>
                </c:pt>
                <c:pt idx="41">
                  <c:v>154</c:v>
                </c:pt>
                <c:pt idx="42">
                  <c:v>154</c:v>
                </c:pt>
                <c:pt idx="43">
                  <c:v>154</c:v>
                </c:pt>
              </c:numCache>
            </c:numRef>
          </c:val>
          <c:smooth val="0"/>
          <c:extLst>
            <c:ext xmlns:c16="http://schemas.microsoft.com/office/drawing/2014/chart" uri="{C3380CC4-5D6E-409C-BE32-E72D297353CC}">
              <c16:uniqueId val="{00000001-6A22-4922-9720-DFFF1A618FE4}"/>
            </c:ext>
          </c:extLst>
        </c:ser>
        <c:dLbls>
          <c:showLegendKey val="0"/>
          <c:showVal val="0"/>
          <c:showCatName val="0"/>
          <c:showSerName val="0"/>
          <c:showPercent val="0"/>
          <c:showBubbleSize val="0"/>
        </c:dLbls>
        <c:marker val="1"/>
        <c:smooth val="0"/>
        <c:axId val="1973850320"/>
        <c:axId val="313126303"/>
        <c:extLst>
          <c:ext xmlns:c15="http://schemas.microsoft.com/office/drawing/2012/chart" uri="{02D57815-91ED-43cb-92C2-25804820EDAC}">
            <c15:filteredLineSeries>
              <c15:ser>
                <c:idx val="0"/>
                <c:order val="3"/>
                <c:tx>
                  <c:strRef>
                    <c:extLst>
                      <c:ext uri="{02D57815-91ED-43cb-92C2-25804820EDAC}">
                        <c15:formulaRef>
                          <c15:sqref>'Version 4'!$E$3</c15:sqref>
                        </c15:formulaRef>
                      </c:ext>
                    </c:extLst>
                    <c:strCache>
                      <c:ptCount val="1"/>
                      <c:pt idx="0">
                        <c:v> 2019 Peak Hourly Avg </c:v>
                      </c:pt>
                    </c:strCache>
                  </c:strRef>
                </c:tx>
                <c:spPr>
                  <a:ln w="28575" cap="rnd">
                    <a:solidFill>
                      <a:schemeClr val="accent1"/>
                    </a:solidFill>
                    <a:round/>
                  </a:ln>
                  <a:effectLst/>
                </c:spPr>
                <c:marker>
                  <c:symbol val="none"/>
                </c:marker>
                <c:val>
                  <c:numRef>
                    <c:extLst>
                      <c:ext uri="{02D57815-91ED-43cb-92C2-25804820EDAC}">
                        <c15:formulaRef>
                          <c15:sqref>'Version 4'!$E$4:$E$47</c15:sqref>
                        </c15:formulaRef>
                      </c:ext>
                    </c:extLst>
                    <c:numCache>
                      <c:formatCode>_(* #,##0_);_(* \(#,##0\);_(* "-"??_);_(@_)</c:formatCode>
                      <c:ptCount val="44"/>
                      <c:pt idx="0">
                        <c:v>142</c:v>
                      </c:pt>
                      <c:pt idx="1">
                        <c:v>142</c:v>
                      </c:pt>
                      <c:pt idx="2">
                        <c:v>142</c:v>
                      </c:pt>
                      <c:pt idx="3">
                        <c:v>142</c:v>
                      </c:pt>
                      <c:pt idx="4">
                        <c:v>142</c:v>
                      </c:pt>
                      <c:pt idx="5">
                        <c:v>142</c:v>
                      </c:pt>
                      <c:pt idx="6">
                        <c:v>142</c:v>
                      </c:pt>
                      <c:pt idx="7">
                        <c:v>142</c:v>
                      </c:pt>
                      <c:pt idx="8">
                        <c:v>142</c:v>
                      </c:pt>
                      <c:pt idx="9">
                        <c:v>142</c:v>
                      </c:pt>
                      <c:pt idx="10">
                        <c:v>142</c:v>
                      </c:pt>
                      <c:pt idx="11">
                        <c:v>142</c:v>
                      </c:pt>
                      <c:pt idx="12">
                        <c:v>142</c:v>
                      </c:pt>
                      <c:pt idx="13">
                        <c:v>142</c:v>
                      </c:pt>
                      <c:pt idx="14">
                        <c:v>142</c:v>
                      </c:pt>
                      <c:pt idx="15">
                        <c:v>142</c:v>
                      </c:pt>
                      <c:pt idx="16">
                        <c:v>142</c:v>
                      </c:pt>
                      <c:pt idx="17">
                        <c:v>142</c:v>
                      </c:pt>
                      <c:pt idx="18">
                        <c:v>142</c:v>
                      </c:pt>
                      <c:pt idx="19">
                        <c:v>142</c:v>
                      </c:pt>
                      <c:pt idx="20">
                        <c:v>142</c:v>
                      </c:pt>
                      <c:pt idx="21">
                        <c:v>142</c:v>
                      </c:pt>
                      <c:pt idx="22">
                        <c:v>142</c:v>
                      </c:pt>
                      <c:pt idx="23">
                        <c:v>142</c:v>
                      </c:pt>
                      <c:pt idx="24">
                        <c:v>142</c:v>
                      </c:pt>
                      <c:pt idx="25">
                        <c:v>142</c:v>
                      </c:pt>
                      <c:pt idx="26">
                        <c:v>142</c:v>
                      </c:pt>
                      <c:pt idx="27">
                        <c:v>142</c:v>
                      </c:pt>
                      <c:pt idx="28">
                        <c:v>142</c:v>
                      </c:pt>
                      <c:pt idx="29">
                        <c:v>142</c:v>
                      </c:pt>
                      <c:pt idx="30">
                        <c:v>142</c:v>
                      </c:pt>
                      <c:pt idx="31">
                        <c:v>142</c:v>
                      </c:pt>
                      <c:pt idx="32">
                        <c:v>142</c:v>
                      </c:pt>
                      <c:pt idx="33">
                        <c:v>142</c:v>
                      </c:pt>
                      <c:pt idx="34">
                        <c:v>142</c:v>
                      </c:pt>
                      <c:pt idx="35">
                        <c:v>142</c:v>
                      </c:pt>
                      <c:pt idx="36">
                        <c:v>142</c:v>
                      </c:pt>
                      <c:pt idx="37">
                        <c:v>142</c:v>
                      </c:pt>
                      <c:pt idx="38">
                        <c:v>142</c:v>
                      </c:pt>
                      <c:pt idx="39">
                        <c:v>142</c:v>
                      </c:pt>
                      <c:pt idx="40">
                        <c:v>142</c:v>
                      </c:pt>
                      <c:pt idx="41">
                        <c:v>142</c:v>
                      </c:pt>
                      <c:pt idx="42">
                        <c:v>142</c:v>
                      </c:pt>
                      <c:pt idx="43">
                        <c:v>142</c:v>
                      </c:pt>
                    </c:numCache>
                  </c:numRef>
                </c:val>
                <c:smooth val="0"/>
                <c:extLst>
                  <c:ext xmlns:c16="http://schemas.microsoft.com/office/drawing/2014/chart" uri="{C3380CC4-5D6E-409C-BE32-E72D297353CC}">
                    <c16:uniqueId val="{00000006-6A22-4922-9720-DFFF1A618FE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'Version 4'!$G$3</c15:sqref>
                        </c15:formulaRef>
                      </c:ext>
                    </c:extLst>
                    <c:strCache>
                      <c:ptCount val="1"/>
                      <c:pt idx="0">
                        <c:v> 2017 Peak Attendance </c:v>
                      </c:pt>
                    </c:strCache>
                  </c:strRef>
                </c:tx>
                <c:spPr>
                  <a:ln w="50800" cap="rnd">
                    <a:solidFill>
                      <a:schemeClr val="accent1">
                        <a:lumMod val="50000"/>
                      </a:schemeClr>
                    </a:solidFill>
                    <a:round/>
                  </a:ln>
                  <a:effectLst/>
                </c:spPr>
                <c:marker>
                  <c:symbol val="none"/>
                </c:marker>
                <c:val>
                  <c:numRef>
                    <c:extLst xmlns:c15="http://schemas.microsoft.com/office/drawing/2012/chart">
                      <c:ext xmlns:c15="http://schemas.microsoft.com/office/drawing/2012/chart" uri="{02D57815-91ED-43cb-92C2-25804820EDAC}">
                        <c15:formulaRef>
                          <c15:sqref>'Version 4'!$G$4:$G$47</c15:sqref>
                        </c15:formulaRef>
                      </c:ext>
                    </c:extLst>
                    <c:numCache>
                      <c:formatCode>_(* #,##0_);_(* \(#,##0\);_(* "-"??_);_(@_)</c:formatCode>
                      <c:ptCount val="44"/>
                      <c:pt idx="0">
                        <c:v>122</c:v>
                      </c:pt>
                      <c:pt idx="1">
                        <c:v>122</c:v>
                      </c:pt>
                      <c:pt idx="2">
                        <c:v>122</c:v>
                      </c:pt>
                      <c:pt idx="3">
                        <c:v>122</c:v>
                      </c:pt>
                      <c:pt idx="4">
                        <c:v>122</c:v>
                      </c:pt>
                      <c:pt idx="5">
                        <c:v>122</c:v>
                      </c:pt>
                      <c:pt idx="6">
                        <c:v>122</c:v>
                      </c:pt>
                      <c:pt idx="7">
                        <c:v>122</c:v>
                      </c:pt>
                      <c:pt idx="8">
                        <c:v>122</c:v>
                      </c:pt>
                      <c:pt idx="9">
                        <c:v>122</c:v>
                      </c:pt>
                      <c:pt idx="10">
                        <c:v>122</c:v>
                      </c:pt>
                      <c:pt idx="11">
                        <c:v>122</c:v>
                      </c:pt>
                      <c:pt idx="12">
                        <c:v>122</c:v>
                      </c:pt>
                      <c:pt idx="13">
                        <c:v>122</c:v>
                      </c:pt>
                      <c:pt idx="14">
                        <c:v>122</c:v>
                      </c:pt>
                      <c:pt idx="15">
                        <c:v>122</c:v>
                      </c:pt>
                      <c:pt idx="16">
                        <c:v>122</c:v>
                      </c:pt>
                      <c:pt idx="17">
                        <c:v>122</c:v>
                      </c:pt>
                      <c:pt idx="18">
                        <c:v>122</c:v>
                      </c:pt>
                      <c:pt idx="19">
                        <c:v>122</c:v>
                      </c:pt>
                      <c:pt idx="20">
                        <c:v>122</c:v>
                      </c:pt>
                      <c:pt idx="21">
                        <c:v>122</c:v>
                      </c:pt>
                      <c:pt idx="22">
                        <c:v>122</c:v>
                      </c:pt>
                      <c:pt idx="23">
                        <c:v>122</c:v>
                      </c:pt>
                      <c:pt idx="24">
                        <c:v>122</c:v>
                      </c:pt>
                      <c:pt idx="25">
                        <c:v>122</c:v>
                      </c:pt>
                      <c:pt idx="26">
                        <c:v>122</c:v>
                      </c:pt>
                      <c:pt idx="27">
                        <c:v>122</c:v>
                      </c:pt>
                      <c:pt idx="28">
                        <c:v>122</c:v>
                      </c:pt>
                      <c:pt idx="29">
                        <c:v>122</c:v>
                      </c:pt>
                      <c:pt idx="30">
                        <c:v>122</c:v>
                      </c:pt>
                      <c:pt idx="31">
                        <c:v>122</c:v>
                      </c:pt>
                      <c:pt idx="32">
                        <c:v>122</c:v>
                      </c:pt>
                      <c:pt idx="33">
                        <c:v>122</c:v>
                      </c:pt>
                      <c:pt idx="34">
                        <c:v>122</c:v>
                      </c:pt>
                      <c:pt idx="35">
                        <c:v>122</c:v>
                      </c:pt>
                      <c:pt idx="36">
                        <c:v>122</c:v>
                      </c:pt>
                      <c:pt idx="37">
                        <c:v>122</c:v>
                      </c:pt>
                      <c:pt idx="38">
                        <c:v>122</c:v>
                      </c:pt>
                      <c:pt idx="39">
                        <c:v>122</c:v>
                      </c:pt>
                      <c:pt idx="40">
                        <c:v>122</c:v>
                      </c:pt>
                      <c:pt idx="41">
                        <c:v>122</c:v>
                      </c:pt>
                      <c:pt idx="42">
                        <c:v>122</c:v>
                      </c:pt>
                      <c:pt idx="43">
                        <c:v>122</c:v>
                      </c:pt>
                    </c:numCache>
                  </c:numRef>
                </c:val>
                <c:smooth val="0"/>
                <c:extLst xmlns:c15="http://schemas.microsoft.com/office/drawing/2012/chart">
                  <c:ext xmlns:c16="http://schemas.microsoft.com/office/drawing/2014/chart" uri="{C3380CC4-5D6E-409C-BE32-E72D297353CC}">
                    <c16:uniqueId val="{00000007-6A22-4922-9720-DFFF1A618FE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'Version 4'!$H$3</c15:sqref>
                        </c15:formulaRef>
                      </c:ext>
                    </c:extLst>
                    <c:strCache>
                      <c:ptCount val="1"/>
                      <c:pt idx="0">
                        <c:v> 3-Yr Avg </c:v>
                      </c:pt>
                    </c:strCache>
                  </c:strRef>
                </c:tx>
                <c:spPr>
                  <a:ln w="28575" cap="rnd">
                    <a:solidFill>
                      <a:schemeClr val="accent1">
                        <a:lumMod val="80000"/>
                        <a:lumOff val="20000"/>
                      </a:schemeClr>
                    </a:solidFill>
                    <a:round/>
                  </a:ln>
                  <a:effectLst/>
                </c:spPr>
                <c:marker>
                  <c:symbol val="none"/>
                </c:marker>
                <c:val>
                  <c:numRef>
                    <c:extLst xmlns:c15="http://schemas.microsoft.com/office/drawing/2012/chart">
                      <c:ext xmlns:c15="http://schemas.microsoft.com/office/drawing/2012/chart" uri="{02D57815-91ED-43cb-92C2-25804820EDAC}">
                        <c15:formulaRef>
                          <c15:sqref>'Version 4'!$H$4:$H$47</c15:sqref>
                        </c15:formulaRef>
                      </c:ext>
                    </c:extLst>
                    <c:numCache>
                      <c:formatCode>_(* #,##0_);_(* \(#,##0\);_(* "-"??_);_(@_)</c:formatCode>
                      <c:ptCount val="44"/>
                      <c:pt idx="0">
                        <c:v>139.50769230769231</c:v>
                      </c:pt>
                      <c:pt idx="1">
                        <c:v>139.50769230769231</c:v>
                      </c:pt>
                      <c:pt idx="2">
                        <c:v>139.50769230769231</c:v>
                      </c:pt>
                      <c:pt idx="3">
                        <c:v>139.50769230769231</c:v>
                      </c:pt>
                      <c:pt idx="4">
                        <c:v>139.50769230769231</c:v>
                      </c:pt>
                      <c:pt idx="5">
                        <c:v>139.50769230769231</c:v>
                      </c:pt>
                      <c:pt idx="6">
                        <c:v>139.50769230769231</c:v>
                      </c:pt>
                      <c:pt idx="7">
                        <c:v>139.50769230769231</c:v>
                      </c:pt>
                      <c:pt idx="8">
                        <c:v>139.50769230769231</c:v>
                      </c:pt>
                      <c:pt idx="9">
                        <c:v>139.50769230769231</c:v>
                      </c:pt>
                      <c:pt idx="10">
                        <c:v>139.50769230769231</c:v>
                      </c:pt>
                      <c:pt idx="11">
                        <c:v>139.50769230769231</c:v>
                      </c:pt>
                      <c:pt idx="12">
                        <c:v>139.50769230769231</c:v>
                      </c:pt>
                      <c:pt idx="13">
                        <c:v>139.50769230769231</c:v>
                      </c:pt>
                      <c:pt idx="14">
                        <c:v>139.50769230769231</c:v>
                      </c:pt>
                      <c:pt idx="15">
                        <c:v>139.50769230769231</c:v>
                      </c:pt>
                      <c:pt idx="16">
                        <c:v>139.50769230769231</c:v>
                      </c:pt>
                      <c:pt idx="17">
                        <c:v>139.50769230769231</c:v>
                      </c:pt>
                      <c:pt idx="18">
                        <c:v>139.50769230769231</c:v>
                      </c:pt>
                      <c:pt idx="19">
                        <c:v>139.50769230769231</c:v>
                      </c:pt>
                      <c:pt idx="20">
                        <c:v>139.50769230769231</c:v>
                      </c:pt>
                      <c:pt idx="21">
                        <c:v>139.50769230769231</c:v>
                      </c:pt>
                      <c:pt idx="22">
                        <c:v>139.50769230769231</c:v>
                      </c:pt>
                      <c:pt idx="23">
                        <c:v>139.50769230769231</c:v>
                      </c:pt>
                      <c:pt idx="24">
                        <c:v>139.50769230769231</c:v>
                      </c:pt>
                      <c:pt idx="25">
                        <c:v>139.50769230769231</c:v>
                      </c:pt>
                      <c:pt idx="26">
                        <c:v>139.50769230769231</c:v>
                      </c:pt>
                      <c:pt idx="27">
                        <c:v>139.50769230769231</c:v>
                      </c:pt>
                      <c:pt idx="28">
                        <c:v>139.50769230769231</c:v>
                      </c:pt>
                      <c:pt idx="29">
                        <c:v>139.50769230769231</c:v>
                      </c:pt>
                      <c:pt idx="30">
                        <c:v>139.50769230769231</c:v>
                      </c:pt>
                      <c:pt idx="31">
                        <c:v>139.50769230769231</c:v>
                      </c:pt>
                      <c:pt idx="32">
                        <c:v>139.50769230769231</c:v>
                      </c:pt>
                      <c:pt idx="33">
                        <c:v>139.50769230769231</c:v>
                      </c:pt>
                      <c:pt idx="34">
                        <c:v>139.50769230769231</c:v>
                      </c:pt>
                      <c:pt idx="35">
                        <c:v>139.50769230769231</c:v>
                      </c:pt>
                      <c:pt idx="36">
                        <c:v>139.50769230769231</c:v>
                      </c:pt>
                      <c:pt idx="37">
                        <c:v>139.50769230769231</c:v>
                      </c:pt>
                      <c:pt idx="38">
                        <c:v>139.50769230769231</c:v>
                      </c:pt>
                      <c:pt idx="39">
                        <c:v>139.50769230769231</c:v>
                      </c:pt>
                      <c:pt idx="40">
                        <c:v>139.50769230769231</c:v>
                      </c:pt>
                      <c:pt idx="41">
                        <c:v>139.50769230769231</c:v>
                      </c:pt>
                      <c:pt idx="42">
                        <c:v>139.50769230769231</c:v>
                      </c:pt>
                      <c:pt idx="43">
                        <c:v>139.50769230769231</c:v>
                      </c:pt>
                    </c:numCache>
                  </c:numRef>
                </c:val>
                <c:smooth val="0"/>
                <c:extLst xmlns:c15="http://schemas.microsoft.com/office/drawing/2012/chart">
                  <c:ext xmlns:c16="http://schemas.microsoft.com/office/drawing/2014/chart" uri="{C3380CC4-5D6E-409C-BE32-E72D297353CC}">
                    <c16:uniqueId val="{00000008-6A22-4922-9720-DFFF1A618FE4}"/>
                  </c:ext>
                </c:extLst>
              </c15:ser>
            </c15:filteredLineSeries>
          </c:ext>
        </c:extLst>
      </c:lineChart>
      <c:catAx>
        <c:axId val="197385032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13126303"/>
        <c:crosses val="autoZero"/>
        <c:auto val="1"/>
        <c:lblAlgn val="ctr"/>
        <c:lblOffset val="100"/>
        <c:noMultiLvlLbl val="0"/>
      </c:catAx>
      <c:valAx>
        <c:axId val="313126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t>
                </a:r>
                <a:r>
                  <a:rPr lang="en-US" sz="1400" baseline="0"/>
                  <a:t> </a:t>
                </a:r>
                <a:r>
                  <a:rPr lang="en-US" sz="1400" b="0" i="0" u="none" strike="noStrike" kern="1200" baseline="0">
                    <a:solidFill>
                      <a:sysClr val="windowText" lastClr="000000">
                        <a:lumMod val="65000"/>
                        <a:lumOff val="35000"/>
                      </a:sysClr>
                    </a:solidFill>
                  </a:rPr>
                  <a:t>Attendees</a:t>
                </a:r>
                <a:endParaRPr 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7385032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solidFill>
        <a:schemeClr val="accent1">
          <a:shade val="1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r>
              <a:rPr lang="en-US" sz="3600" b="1"/>
              <a:t>2019 Peak</a:t>
            </a:r>
            <a:r>
              <a:rPr lang="en-US" sz="3600" b="1" baseline="0"/>
              <a:t>-Hour Attendance Per Day</a:t>
            </a:r>
            <a:endParaRPr lang="en-US" sz="3600" b="1"/>
          </a:p>
        </c:rich>
      </c:tx>
      <c:overlay val="0"/>
      <c:spPr>
        <a:no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270762893231719E-2"/>
          <c:y val="9.9043274483569407E-2"/>
          <c:w val="0.93013610679413616"/>
          <c:h val="0.83065978727531464"/>
        </c:manualLayout>
      </c:layout>
      <c:barChart>
        <c:barDir val="col"/>
        <c:grouping val="clustered"/>
        <c:varyColors val="0"/>
        <c:ser>
          <c:idx val="1"/>
          <c:order val="0"/>
          <c:tx>
            <c:strRef>
              <c:f>'Version 4'!$B$3</c:f>
              <c:strCache>
                <c:ptCount val="1"/>
                <c:pt idx="0">
                  <c:v> 2019 </c:v>
                </c:pt>
              </c:strCache>
              <c:extLst xmlns:c15="http://schemas.microsoft.com/office/drawing/2012/chart"/>
            </c:strRef>
          </c:tx>
          <c:spPr>
            <a:solidFill>
              <a:srgbClr val="7030A0">
                <a:alpha val="38000"/>
              </a:srgbClr>
            </a:solidFill>
            <a:ln w="38100">
              <a:noFill/>
            </a:ln>
            <a:effectLst/>
          </c:spPr>
          <c:invertIfNegative val="0"/>
          <c:dPt>
            <c:idx val="3"/>
            <c:invertIfNegative val="0"/>
            <c:bubble3D val="0"/>
            <c:spPr>
              <a:solidFill>
                <a:srgbClr val="7030A0">
                  <a:alpha val="38000"/>
                </a:srgbClr>
              </a:solidFill>
              <a:ln w="38100">
                <a:noFill/>
              </a:ln>
              <a:effectLst/>
            </c:spPr>
            <c:extLst>
              <c:ext xmlns:c16="http://schemas.microsoft.com/office/drawing/2014/chart" uri="{C3380CC4-5D6E-409C-BE32-E72D297353CC}">
                <c16:uniqueId val="{00000001-FBDB-496B-AC48-879A663C7107}"/>
              </c:ext>
            </c:extLst>
          </c:dPt>
          <c:val>
            <c:numRef>
              <c:f>'Version 4'!$B$4:$B$47</c:f>
              <c:numCache>
                <c:formatCode>_(* #,##0_);_(* \(#,##0\);_(* "-"??_);_(@_)</c:formatCode>
                <c:ptCount val="44"/>
                <c:pt idx="0">
                  <c:v>275</c:v>
                </c:pt>
                <c:pt idx="1">
                  <c:v>207</c:v>
                </c:pt>
                <c:pt idx="2">
                  <c:v>285</c:v>
                </c:pt>
                <c:pt idx="3">
                  <c:v>420</c:v>
                </c:pt>
                <c:pt idx="4">
                  <c:v>90</c:v>
                </c:pt>
                <c:pt idx="5">
                  <c:v>53</c:v>
                </c:pt>
                <c:pt idx="6">
                  <c:v>195</c:v>
                </c:pt>
                <c:pt idx="7">
                  <c:v>149</c:v>
                </c:pt>
                <c:pt idx="8">
                  <c:v>175</c:v>
                </c:pt>
                <c:pt idx="9">
                  <c:v>261</c:v>
                </c:pt>
                <c:pt idx="10">
                  <c:v>170</c:v>
                </c:pt>
                <c:pt idx="11">
                  <c:v>245</c:v>
                </c:pt>
                <c:pt idx="12">
                  <c:v>99</c:v>
                </c:pt>
                <c:pt idx="13">
                  <c:v>191</c:v>
                </c:pt>
                <c:pt idx="14">
                  <c:v>154</c:v>
                </c:pt>
                <c:pt idx="15">
                  <c:v>58</c:v>
                </c:pt>
                <c:pt idx="16">
                  <c:v>90</c:v>
                </c:pt>
                <c:pt idx="17">
                  <c:v>158</c:v>
                </c:pt>
                <c:pt idx="18">
                  <c:v>190</c:v>
                </c:pt>
                <c:pt idx="19">
                  <c:v>110</c:v>
                </c:pt>
                <c:pt idx="20">
                  <c:v>189</c:v>
                </c:pt>
                <c:pt idx="21">
                  <c:v>116</c:v>
                </c:pt>
                <c:pt idx="22">
                  <c:v>142</c:v>
                </c:pt>
                <c:pt idx="23">
                  <c:v>230</c:v>
                </c:pt>
                <c:pt idx="24">
                  <c:v>197</c:v>
                </c:pt>
                <c:pt idx="25">
                  <c:v>88</c:v>
                </c:pt>
                <c:pt idx="26">
                  <c:v>69</c:v>
                </c:pt>
                <c:pt idx="27">
                  <c:v>87</c:v>
                </c:pt>
                <c:pt idx="28">
                  <c:v>115</c:v>
                </c:pt>
                <c:pt idx="29">
                  <c:v>91</c:v>
                </c:pt>
                <c:pt idx="30">
                  <c:v>141</c:v>
                </c:pt>
                <c:pt idx="31">
                  <c:v>90</c:v>
                </c:pt>
                <c:pt idx="32">
                  <c:v>155</c:v>
                </c:pt>
                <c:pt idx="33">
                  <c:v>78</c:v>
                </c:pt>
                <c:pt idx="34">
                  <c:v>88</c:v>
                </c:pt>
                <c:pt idx="35">
                  <c:v>86</c:v>
                </c:pt>
                <c:pt idx="36">
                  <c:v>95</c:v>
                </c:pt>
                <c:pt idx="37">
                  <c:v>162</c:v>
                </c:pt>
                <c:pt idx="38">
                  <c:v>110</c:v>
                </c:pt>
                <c:pt idx="39">
                  <c:v>27</c:v>
                </c:pt>
                <c:pt idx="40">
                  <c:v>8</c:v>
                </c:pt>
                <c:pt idx="41">
                  <c:v>88</c:v>
                </c:pt>
                <c:pt idx="42">
                  <c:v>98</c:v>
                </c:pt>
              </c:numCache>
              <c:extLst xmlns:c15="http://schemas.microsoft.com/office/drawing/2012/chart"/>
            </c:numRef>
          </c:val>
          <c:extLst xmlns:c15="http://schemas.microsoft.com/office/drawing/2012/chart">
            <c:ext xmlns:c16="http://schemas.microsoft.com/office/drawing/2014/chart" uri="{C3380CC4-5D6E-409C-BE32-E72D297353CC}">
              <c16:uniqueId val="{00000002-FBDB-496B-AC48-879A663C7107}"/>
            </c:ext>
          </c:extLst>
        </c:ser>
        <c:dLbls>
          <c:showLegendKey val="0"/>
          <c:showVal val="0"/>
          <c:showCatName val="0"/>
          <c:showSerName val="0"/>
          <c:showPercent val="0"/>
          <c:showBubbleSize val="0"/>
        </c:dLbls>
        <c:gapWidth val="150"/>
        <c:axId val="1973850320"/>
        <c:axId val="313126303"/>
        <c:extLst>
          <c:ext xmlns:c15="http://schemas.microsoft.com/office/drawing/2012/chart" uri="{02D57815-91ED-43cb-92C2-25804820EDAC}">
            <c15:filteredBarSeries>
              <c15:ser>
                <c:idx val="2"/>
                <c:order val="1"/>
                <c:tx>
                  <c:strRef>
                    <c:extLst>
                      <c:ext uri="{02D57815-91ED-43cb-92C2-25804820EDAC}">
                        <c15:formulaRef>
                          <c15:sqref>'Version 4'!$C$3</c15:sqref>
                        </c15:formulaRef>
                      </c:ext>
                    </c:extLst>
                    <c:strCache>
                      <c:ptCount val="1"/>
                      <c:pt idx="0">
                        <c:v> 2018 </c:v>
                      </c:pt>
                    </c:strCache>
                  </c:strRef>
                </c:tx>
                <c:spPr>
                  <a:solidFill>
                    <a:schemeClr val="accent5">
                      <a:lumMod val="75000"/>
                      <a:alpha val="70000"/>
                    </a:schemeClr>
                  </a:solidFill>
                  <a:ln w="38100">
                    <a:noFill/>
                  </a:ln>
                  <a:effectLst/>
                </c:spPr>
                <c:invertIfNegative val="0"/>
                <c:val>
                  <c:numRef>
                    <c:extLst>
                      <c:ext uri="{02D57815-91ED-43cb-92C2-25804820EDAC}">
                        <c15:formulaRef>
                          <c15:sqref>'Version 4'!$C$4:$C$47</c15:sqref>
                        </c15:formulaRef>
                      </c:ext>
                    </c:extLst>
                    <c:numCache>
                      <c:formatCode>_(* #,##0_);_(* \(#,##0\);_(* "-"??_);_(@_)</c:formatCode>
                      <c:ptCount val="44"/>
                      <c:pt idx="0">
                        <c:v>100</c:v>
                      </c:pt>
                      <c:pt idx="1">
                        <c:v>163</c:v>
                      </c:pt>
                      <c:pt idx="2">
                        <c:v>80</c:v>
                      </c:pt>
                      <c:pt idx="3">
                        <c:v>270</c:v>
                      </c:pt>
                      <c:pt idx="4">
                        <c:v>350</c:v>
                      </c:pt>
                      <c:pt idx="5">
                        <c:v>333</c:v>
                      </c:pt>
                      <c:pt idx="6">
                        <c:v>230</c:v>
                      </c:pt>
                      <c:pt idx="7">
                        <c:v>205</c:v>
                      </c:pt>
                      <c:pt idx="8">
                        <c:v>226</c:v>
                      </c:pt>
                      <c:pt idx="9">
                        <c:v>144</c:v>
                      </c:pt>
                      <c:pt idx="10">
                        <c:v>239</c:v>
                      </c:pt>
                      <c:pt idx="11">
                        <c:v>157</c:v>
                      </c:pt>
                      <c:pt idx="12">
                        <c:v>200</c:v>
                      </c:pt>
                      <c:pt idx="13">
                        <c:v>107</c:v>
                      </c:pt>
                      <c:pt idx="14">
                        <c:v>108</c:v>
                      </c:pt>
                      <c:pt idx="15">
                        <c:v>145</c:v>
                      </c:pt>
                      <c:pt idx="16">
                        <c:v>88</c:v>
                      </c:pt>
                      <c:pt idx="17">
                        <c:v>69</c:v>
                      </c:pt>
                      <c:pt idx="18">
                        <c:v>95</c:v>
                      </c:pt>
                      <c:pt idx="19">
                        <c:v>156</c:v>
                      </c:pt>
                      <c:pt idx="20">
                        <c:v>122</c:v>
                      </c:pt>
                      <c:pt idx="21">
                        <c:v>162</c:v>
                      </c:pt>
                      <c:pt idx="22">
                        <c:v>163</c:v>
                      </c:pt>
                      <c:pt idx="23">
                        <c:v>78</c:v>
                      </c:pt>
                      <c:pt idx="24">
                        <c:v>18</c:v>
                      </c:pt>
                      <c:pt idx="25">
                        <c:v>31</c:v>
                      </c:pt>
                      <c:pt idx="26">
                        <c:v>180</c:v>
                      </c:pt>
                      <c:pt idx="27">
                        <c:v>130</c:v>
                      </c:pt>
                      <c:pt idx="28">
                        <c:v>213</c:v>
                      </c:pt>
                      <c:pt idx="29">
                        <c:v>95</c:v>
                      </c:pt>
                      <c:pt idx="30">
                        <c:v>149</c:v>
                      </c:pt>
                      <c:pt idx="31">
                        <c:v>180</c:v>
                      </c:pt>
                      <c:pt idx="32">
                        <c:v>105</c:v>
                      </c:pt>
                      <c:pt idx="33">
                        <c:v>270</c:v>
                      </c:pt>
                      <c:pt idx="34">
                        <c:v>220</c:v>
                      </c:pt>
                      <c:pt idx="35">
                        <c:v>187</c:v>
                      </c:pt>
                      <c:pt idx="36">
                        <c:v>150</c:v>
                      </c:pt>
                      <c:pt idx="37">
                        <c:v>97</c:v>
                      </c:pt>
                      <c:pt idx="38">
                        <c:v>188</c:v>
                      </c:pt>
                      <c:pt idx="39">
                        <c:v>8</c:v>
                      </c:pt>
                      <c:pt idx="40">
                        <c:v>73</c:v>
                      </c:pt>
                      <c:pt idx="41">
                        <c:v>145</c:v>
                      </c:pt>
                      <c:pt idx="42">
                        <c:v>143</c:v>
                      </c:pt>
                      <c:pt idx="43">
                        <c:v>197</c:v>
                      </c:pt>
                    </c:numCache>
                  </c:numRef>
                </c:val>
                <c:extLst>
                  <c:ext xmlns:c16="http://schemas.microsoft.com/office/drawing/2014/chart" uri="{C3380CC4-5D6E-409C-BE32-E72D297353CC}">
                    <c16:uniqueId val="{00000004-FBDB-496B-AC48-879A663C7107}"/>
                  </c:ext>
                </c:extLst>
              </c15:ser>
            </c15:filteredBarSeries>
            <c15:filteredBarSeries>
              <c15:ser>
                <c:idx val="3"/>
                <c:order val="2"/>
                <c:tx>
                  <c:strRef>
                    <c:extLst xmlns:c15="http://schemas.microsoft.com/office/drawing/2012/chart">
                      <c:ext xmlns:c15="http://schemas.microsoft.com/office/drawing/2012/chart" uri="{02D57815-91ED-43cb-92C2-25804820EDAC}">
                        <c15:formulaRef>
                          <c15:sqref>'Version 4'!$D$3</c15:sqref>
                        </c15:formulaRef>
                      </c:ext>
                    </c:extLst>
                    <c:strCache>
                      <c:ptCount val="1"/>
                      <c:pt idx="0">
                        <c:v> 2017 </c:v>
                      </c:pt>
                    </c:strCache>
                  </c:strRef>
                </c:tx>
                <c:spPr>
                  <a:solidFill>
                    <a:schemeClr val="accent6">
                      <a:lumMod val="60000"/>
                      <a:lumOff val="40000"/>
                    </a:schemeClr>
                  </a:solidFill>
                  <a:ln>
                    <a:noFill/>
                  </a:ln>
                  <a:effectLst/>
                </c:spPr>
                <c:invertIfNegative val="0"/>
                <c:val>
                  <c:numRef>
                    <c:extLst xmlns:c15="http://schemas.microsoft.com/office/drawing/2012/chart">
                      <c:ext xmlns:c15="http://schemas.microsoft.com/office/drawing/2012/chart" uri="{02D57815-91ED-43cb-92C2-25804820EDAC}">
                        <c15:formulaRef>
                          <c15:sqref>'Version 4'!$D$4:$D$47</c15:sqref>
                        </c15:formulaRef>
                      </c:ext>
                    </c:extLst>
                    <c:numCache>
                      <c:formatCode>_(* #,##0_);_(* \(#,##0\);_(* "-"??_);_(@_)</c:formatCode>
                      <c:ptCount val="44"/>
                      <c:pt idx="0">
                        <c:v>195</c:v>
                      </c:pt>
                      <c:pt idx="1">
                        <c:v>27</c:v>
                      </c:pt>
                      <c:pt idx="2">
                        <c:v>135</c:v>
                      </c:pt>
                      <c:pt idx="3">
                        <c:v>73</c:v>
                      </c:pt>
                      <c:pt idx="4">
                        <c:v>158</c:v>
                      </c:pt>
                      <c:pt idx="5">
                        <c:v>156</c:v>
                      </c:pt>
                      <c:pt idx="6">
                        <c:v>299</c:v>
                      </c:pt>
                      <c:pt idx="7">
                        <c:v>174</c:v>
                      </c:pt>
                      <c:pt idx="8">
                        <c:v>154</c:v>
                      </c:pt>
                      <c:pt idx="9">
                        <c:v>127</c:v>
                      </c:pt>
                      <c:pt idx="10">
                        <c:v>111</c:v>
                      </c:pt>
                      <c:pt idx="11">
                        <c:v>190</c:v>
                      </c:pt>
                      <c:pt idx="12">
                        <c:v>159</c:v>
                      </c:pt>
                      <c:pt idx="13">
                        <c:v>44</c:v>
                      </c:pt>
                      <c:pt idx="14">
                        <c:v>23</c:v>
                      </c:pt>
                      <c:pt idx="15">
                        <c:v>80</c:v>
                      </c:pt>
                      <c:pt idx="16">
                        <c:v>245</c:v>
                      </c:pt>
                      <c:pt idx="17">
                        <c:v>150</c:v>
                      </c:pt>
                      <c:pt idx="18">
                        <c:v>109</c:v>
                      </c:pt>
                      <c:pt idx="19">
                        <c:v>175</c:v>
                      </c:pt>
                      <c:pt idx="20">
                        <c:v>195</c:v>
                      </c:pt>
                      <c:pt idx="21">
                        <c:v>252</c:v>
                      </c:pt>
                      <c:pt idx="22">
                        <c:v>155</c:v>
                      </c:pt>
                      <c:pt idx="23">
                        <c:v>74</c:v>
                      </c:pt>
                      <c:pt idx="24">
                        <c:v>74</c:v>
                      </c:pt>
                      <c:pt idx="25">
                        <c:v>10</c:v>
                      </c:pt>
                      <c:pt idx="26">
                        <c:v>68</c:v>
                      </c:pt>
                      <c:pt idx="27">
                        <c:v>4</c:v>
                      </c:pt>
                      <c:pt idx="28">
                        <c:v>129</c:v>
                      </c:pt>
                      <c:pt idx="29">
                        <c:v>89</c:v>
                      </c:pt>
                      <c:pt idx="30">
                        <c:v>200</c:v>
                      </c:pt>
                      <c:pt idx="31">
                        <c:v>76</c:v>
                      </c:pt>
                      <c:pt idx="32">
                        <c:v>87</c:v>
                      </c:pt>
                      <c:pt idx="33">
                        <c:v>153</c:v>
                      </c:pt>
                      <c:pt idx="34">
                        <c:v>105</c:v>
                      </c:pt>
                      <c:pt idx="35">
                        <c:v>157</c:v>
                      </c:pt>
                      <c:pt idx="36">
                        <c:v>108</c:v>
                      </c:pt>
                      <c:pt idx="37">
                        <c:v>73</c:v>
                      </c:pt>
                      <c:pt idx="39">
                        <c:v>18</c:v>
                      </c:pt>
                      <c:pt idx="40">
                        <c:v>140</c:v>
                      </c:pt>
                      <c:pt idx="41">
                        <c:v>137</c:v>
                      </c:pt>
                      <c:pt idx="42">
                        <c:v>28</c:v>
                      </c:pt>
                      <c:pt idx="43">
                        <c:v>126</c:v>
                      </c:pt>
                    </c:numCache>
                  </c:numRef>
                </c:val>
                <c:extLst xmlns:c15="http://schemas.microsoft.com/office/drawing/2012/chart">
                  <c:ext xmlns:c16="http://schemas.microsoft.com/office/drawing/2014/chart" uri="{C3380CC4-5D6E-409C-BE32-E72D297353CC}">
                    <c16:uniqueId val="{00000005-FBDB-496B-AC48-879A663C7107}"/>
                  </c:ext>
                </c:extLst>
              </c15:ser>
            </c15:filteredBarSeries>
          </c:ext>
        </c:extLst>
      </c:barChart>
      <c:lineChart>
        <c:grouping val="standard"/>
        <c:varyColors val="0"/>
        <c:ser>
          <c:idx val="0"/>
          <c:order val="3"/>
          <c:tx>
            <c:strRef>
              <c:f>'Version 4'!$E$3</c:f>
              <c:strCache>
                <c:ptCount val="1"/>
                <c:pt idx="0">
                  <c:v> 2019 Peak Hourly Avg </c:v>
                </c:pt>
              </c:strCache>
              <c:extLst xmlns:c15="http://schemas.microsoft.com/office/drawing/2012/chart"/>
            </c:strRef>
          </c:tx>
          <c:spPr>
            <a:ln w="76200" cap="rnd">
              <a:solidFill>
                <a:schemeClr val="accent1">
                  <a:lumMod val="50000"/>
                </a:schemeClr>
              </a:solidFill>
              <a:round/>
            </a:ln>
            <a:effectLst/>
          </c:spPr>
          <c:marker>
            <c:symbol val="none"/>
          </c:marker>
          <c:val>
            <c:numRef>
              <c:f>'Version 4'!$E$4:$E$47</c:f>
              <c:numCache>
                <c:formatCode>_(* #,##0_);_(* \(#,##0\);_(* "-"??_);_(@_)</c:formatCode>
                <c:ptCount val="44"/>
                <c:pt idx="0">
                  <c:v>142</c:v>
                </c:pt>
                <c:pt idx="1">
                  <c:v>142</c:v>
                </c:pt>
                <c:pt idx="2">
                  <c:v>142</c:v>
                </c:pt>
                <c:pt idx="3">
                  <c:v>142</c:v>
                </c:pt>
                <c:pt idx="4">
                  <c:v>142</c:v>
                </c:pt>
                <c:pt idx="5">
                  <c:v>142</c:v>
                </c:pt>
                <c:pt idx="6">
                  <c:v>142</c:v>
                </c:pt>
                <c:pt idx="7">
                  <c:v>142</c:v>
                </c:pt>
                <c:pt idx="8">
                  <c:v>142</c:v>
                </c:pt>
                <c:pt idx="9">
                  <c:v>142</c:v>
                </c:pt>
                <c:pt idx="10">
                  <c:v>142</c:v>
                </c:pt>
                <c:pt idx="11">
                  <c:v>142</c:v>
                </c:pt>
                <c:pt idx="12">
                  <c:v>142</c:v>
                </c:pt>
                <c:pt idx="13">
                  <c:v>142</c:v>
                </c:pt>
                <c:pt idx="14">
                  <c:v>142</c:v>
                </c:pt>
                <c:pt idx="15">
                  <c:v>142</c:v>
                </c:pt>
                <c:pt idx="16">
                  <c:v>142</c:v>
                </c:pt>
                <c:pt idx="17">
                  <c:v>142</c:v>
                </c:pt>
                <c:pt idx="18">
                  <c:v>142</c:v>
                </c:pt>
                <c:pt idx="19">
                  <c:v>142</c:v>
                </c:pt>
                <c:pt idx="20">
                  <c:v>142</c:v>
                </c:pt>
                <c:pt idx="21">
                  <c:v>142</c:v>
                </c:pt>
                <c:pt idx="22">
                  <c:v>142</c:v>
                </c:pt>
                <c:pt idx="23">
                  <c:v>142</c:v>
                </c:pt>
                <c:pt idx="24">
                  <c:v>142</c:v>
                </c:pt>
                <c:pt idx="25">
                  <c:v>142</c:v>
                </c:pt>
                <c:pt idx="26">
                  <c:v>142</c:v>
                </c:pt>
                <c:pt idx="27">
                  <c:v>142</c:v>
                </c:pt>
                <c:pt idx="28">
                  <c:v>142</c:v>
                </c:pt>
                <c:pt idx="29">
                  <c:v>142</c:v>
                </c:pt>
                <c:pt idx="30">
                  <c:v>142</c:v>
                </c:pt>
                <c:pt idx="31">
                  <c:v>142</c:v>
                </c:pt>
                <c:pt idx="32">
                  <c:v>142</c:v>
                </c:pt>
                <c:pt idx="33">
                  <c:v>142</c:v>
                </c:pt>
                <c:pt idx="34">
                  <c:v>142</c:v>
                </c:pt>
                <c:pt idx="35">
                  <c:v>142</c:v>
                </c:pt>
                <c:pt idx="36">
                  <c:v>142</c:v>
                </c:pt>
                <c:pt idx="37">
                  <c:v>142</c:v>
                </c:pt>
                <c:pt idx="38">
                  <c:v>142</c:v>
                </c:pt>
                <c:pt idx="39">
                  <c:v>142</c:v>
                </c:pt>
                <c:pt idx="40">
                  <c:v>142</c:v>
                </c:pt>
                <c:pt idx="41">
                  <c:v>142</c:v>
                </c:pt>
                <c:pt idx="42">
                  <c:v>142</c:v>
                </c:pt>
                <c:pt idx="43">
                  <c:v>142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FBDB-496B-AC48-879A663C7107}"/>
            </c:ext>
          </c:extLst>
        </c:ser>
        <c:dLbls>
          <c:showLegendKey val="0"/>
          <c:showVal val="0"/>
          <c:showCatName val="0"/>
          <c:showSerName val="0"/>
          <c:showPercent val="0"/>
          <c:showBubbleSize val="0"/>
        </c:dLbls>
        <c:marker val="1"/>
        <c:smooth val="0"/>
        <c:axId val="1973850320"/>
        <c:axId val="313126303"/>
        <c:extLst>
          <c:ext xmlns:c15="http://schemas.microsoft.com/office/drawing/2012/chart" uri="{02D57815-91ED-43cb-92C2-25804820EDAC}">
            <c15:filteredLineSeries>
              <c15:ser>
                <c:idx val="4"/>
                <c:order val="4"/>
                <c:tx>
                  <c:strRef>
                    <c:extLst>
                      <c:ext uri="{02D57815-91ED-43cb-92C2-25804820EDAC}">
                        <c15:formulaRef>
                          <c15:sqref>'Version 4'!$F$3</c15:sqref>
                        </c15:formulaRef>
                      </c:ext>
                    </c:extLst>
                    <c:strCache>
                      <c:ptCount val="1"/>
                      <c:pt idx="0">
                        <c:v> 2018 Peak Hourly Avg. </c:v>
                      </c:pt>
                    </c:strCache>
                  </c:strRef>
                </c:tx>
                <c:spPr>
                  <a:ln w="60325" cap="rnd">
                    <a:solidFill>
                      <a:schemeClr val="accent1">
                        <a:lumMod val="50000"/>
                      </a:schemeClr>
                    </a:solidFill>
                    <a:round/>
                  </a:ln>
                  <a:effectLst/>
                </c:spPr>
                <c:marker>
                  <c:symbol val="none"/>
                </c:marker>
                <c:val>
                  <c:numRef>
                    <c:extLst>
                      <c:ext uri="{02D57815-91ED-43cb-92C2-25804820EDAC}">
                        <c15:formulaRef>
                          <c15:sqref>'Version 4'!$F$4:$F$47</c15:sqref>
                        </c15:formulaRef>
                      </c:ext>
                    </c:extLst>
                    <c:numCache>
                      <c:formatCode>_(* #,##0_);_(* \(#,##0\);_(* "-"??_);_(@_)</c:formatCode>
                      <c:ptCount val="44"/>
                      <c:pt idx="0">
                        <c:v>154</c:v>
                      </c:pt>
                      <c:pt idx="1">
                        <c:v>154</c:v>
                      </c:pt>
                      <c:pt idx="2">
                        <c:v>154</c:v>
                      </c:pt>
                      <c:pt idx="3">
                        <c:v>154</c:v>
                      </c:pt>
                      <c:pt idx="4">
                        <c:v>154</c:v>
                      </c:pt>
                      <c:pt idx="5">
                        <c:v>154</c:v>
                      </c:pt>
                      <c:pt idx="6">
                        <c:v>154</c:v>
                      </c:pt>
                      <c:pt idx="7">
                        <c:v>154</c:v>
                      </c:pt>
                      <c:pt idx="8">
                        <c:v>154</c:v>
                      </c:pt>
                      <c:pt idx="9">
                        <c:v>154</c:v>
                      </c:pt>
                      <c:pt idx="10">
                        <c:v>154</c:v>
                      </c:pt>
                      <c:pt idx="11">
                        <c:v>154</c:v>
                      </c:pt>
                      <c:pt idx="12">
                        <c:v>154</c:v>
                      </c:pt>
                      <c:pt idx="13">
                        <c:v>154</c:v>
                      </c:pt>
                      <c:pt idx="14">
                        <c:v>154</c:v>
                      </c:pt>
                      <c:pt idx="15">
                        <c:v>154</c:v>
                      </c:pt>
                      <c:pt idx="16">
                        <c:v>154</c:v>
                      </c:pt>
                      <c:pt idx="17">
                        <c:v>154</c:v>
                      </c:pt>
                      <c:pt idx="18">
                        <c:v>154</c:v>
                      </c:pt>
                      <c:pt idx="19">
                        <c:v>154</c:v>
                      </c:pt>
                      <c:pt idx="20">
                        <c:v>154</c:v>
                      </c:pt>
                      <c:pt idx="21">
                        <c:v>154</c:v>
                      </c:pt>
                      <c:pt idx="22">
                        <c:v>154</c:v>
                      </c:pt>
                      <c:pt idx="23">
                        <c:v>154</c:v>
                      </c:pt>
                      <c:pt idx="24">
                        <c:v>154</c:v>
                      </c:pt>
                      <c:pt idx="25">
                        <c:v>154</c:v>
                      </c:pt>
                      <c:pt idx="26">
                        <c:v>154</c:v>
                      </c:pt>
                      <c:pt idx="27">
                        <c:v>154</c:v>
                      </c:pt>
                      <c:pt idx="28">
                        <c:v>154</c:v>
                      </c:pt>
                      <c:pt idx="29">
                        <c:v>154</c:v>
                      </c:pt>
                      <c:pt idx="30">
                        <c:v>154</c:v>
                      </c:pt>
                      <c:pt idx="31">
                        <c:v>154</c:v>
                      </c:pt>
                      <c:pt idx="32">
                        <c:v>154</c:v>
                      </c:pt>
                      <c:pt idx="33">
                        <c:v>154</c:v>
                      </c:pt>
                      <c:pt idx="34">
                        <c:v>154</c:v>
                      </c:pt>
                      <c:pt idx="35">
                        <c:v>154</c:v>
                      </c:pt>
                      <c:pt idx="36">
                        <c:v>154</c:v>
                      </c:pt>
                      <c:pt idx="37">
                        <c:v>154</c:v>
                      </c:pt>
                      <c:pt idx="38">
                        <c:v>154</c:v>
                      </c:pt>
                      <c:pt idx="39">
                        <c:v>154</c:v>
                      </c:pt>
                      <c:pt idx="40">
                        <c:v>154</c:v>
                      </c:pt>
                      <c:pt idx="41">
                        <c:v>154</c:v>
                      </c:pt>
                      <c:pt idx="42">
                        <c:v>154</c:v>
                      </c:pt>
                      <c:pt idx="43">
                        <c:v>154</c:v>
                      </c:pt>
                    </c:numCache>
                  </c:numRef>
                </c:val>
                <c:smooth val="0"/>
                <c:extLst>
                  <c:ext xmlns:c16="http://schemas.microsoft.com/office/drawing/2014/chart" uri="{C3380CC4-5D6E-409C-BE32-E72D297353CC}">
                    <c16:uniqueId val="{00000006-FBDB-496B-AC48-879A663C710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'Version 4'!$G$3</c15:sqref>
                        </c15:formulaRef>
                      </c:ext>
                    </c:extLst>
                    <c:strCache>
                      <c:ptCount val="1"/>
                      <c:pt idx="0">
                        <c:v> 2017 Peak Attendance </c:v>
                      </c:pt>
                    </c:strCache>
                  </c:strRef>
                </c:tx>
                <c:spPr>
                  <a:ln w="50800" cap="rnd">
                    <a:solidFill>
                      <a:schemeClr val="accent1">
                        <a:lumMod val="50000"/>
                      </a:schemeClr>
                    </a:solidFill>
                    <a:round/>
                  </a:ln>
                  <a:effectLst/>
                </c:spPr>
                <c:marker>
                  <c:symbol val="none"/>
                </c:marker>
                <c:val>
                  <c:numRef>
                    <c:extLst xmlns:c15="http://schemas.microsoft.com/office/drawing/2012/chart">
                      <c:ext xmlns:c15="http://schemas.microsoft.com/office/drawing/2012/chart" uri="{02D57815-91ED-43cb-92C2-25804820EDAC}">
                        <c15:formulaRef>
                          <c15:sqref>'Version 4'!$G$4:$G$47</c15:sqref>
                        </c15:formulaRef>
                      </c:ext>
                    </c:extLst>
                    <c:numCache>
                      <c:formatCode>_(* #,##0_);_(* \(#,##0\);_(* "-"??_);_(@_)</c:formatCode>
                      <c:ptCount val="44"/>
                      <c:pt idx="0">
                        <c:v>122</c:v>
                      </c:pt>
                      <c:pt idx="1">
                        <c:v>122</c:v>
                      </c:pt>
                      <c:pt idx="2">
                        <c:v>122</c:v>
                      </c:pt>
                      <c:pt idx="3">
                        <c:v>122</c:v>
                      </c:pt>
                      <c:pt idx="4">
                        <c:v>122</c:v>
                      </c:pt>
                      <c:pt idx="5">
                        <c:v>122</c:v>
                      </c:pt>
                      <c:pt idx="6">
                        <c:v>122</c:v>
                      </c:pt>
                      <c:pt idx="7">
                        <c:v>122</c:v>
                      </c:pt>
                      <c:pt idx="8">
                        <c:v>122</c:v>
                      </c:pt>
                      <c:pt idx="9">
                        <c:v>122</c:v>
                      </c:pt>
                      <c:pt idx="10">
                        <c:v>122</c:v>
                      </c:pt>
                      <c:pt idx="11">
                        <c:v>122</c:v>
                      </c:pt>
                      <c:pt idx="12">
                        <c:v>122</c:v>
                      </c:pt>
                      <c:pt idx="13">
                        <c:v>122</c:v>
                      </c:pt>
                      <c:pt idx="14">
                        <c:v>122</c:v>
                      </c:pt>
                      <c:pt idx="15">
                        <c:v>122</c:v>
                      </c:pt>
                      <c:pt idx="16">
                        <c:v>122</c:v>
                      </c:pt>
                      <c:pt idx="17">
                        <c:v>122</c:v>
                      </c:pt>
                      <c:pt idx="18">
                        <c:v>122</c:v>
                      </c:pt>
                      <c:pt idx="19">
                        <c:v>122</c:v>
                      </c:pt>
                      <c:pt idx="20">
                        <c:v>122</c:v>
                      </c:pt>
                      <c:pt idx="21">
                        <c:v>122</c:v>
                      </c:pt>
                      <c:pt idx="22">
                        <c:v>122</c:v>
                      </c:pt>
                      <c:pt idx="23">
                        <c:v>122</c:v>
                      </c:pt>
                      <c:pt idx="24">
                        <c:v>122</c:v>
                      </c:pt>
                      <c:pt idx="25">
                        <c:v>122</c:v>
                      </c:pt>
                      <c:pt idx="26">
                        <c:v>122</c:v>
                      </c:pt>
                      <c:pt idx="27">
                        <c:v>122</c:v>
                      </c:pt>
                      <c:pt idx="28">
                        <c:v>122</c:v>
                      </c:pt>
                      <c:pt idx="29">
                        <c:v>122</c:v>
                      </c:pt>
                      <c:pt idx="30">
                        <c:v>122</c:v>
                      </c:pt>
                      <c:pt idx="31">
                        <c:v>122</c:v>
                      </c:pt>
                      <c:pt idx="32">
                        <c:v>122</c:v>
                      </c:pt>
                      <c:pt idx="33">
                        <c:v>122</c:v>
                      </c:pt>
                      <c:pt idx="34">
                        <c:v>122</c:v>
                      </c:pt>
                      <c:pt idx="35">
                        <c:v>122</c:v>
                      </c:pt>
                      <c:pt idx="36">
                        <c:v>122</c:v>
                      </c:pt>
                      <c:pt idx="37">
                        <c:v>122</c:v>
                      </c:pt>
                      <c:pt idx="38">
                        <c:v>122</c:v>
                      </c:pt>
                      <c:pt idx="39">
                        <c:v>122</c:v>
                      </c:pt>
                      <c:pt idx="40">
                        <c:v>122</c:v>
                      </c:pt>
                      <c:pt idx="41">
                        <c:v>122</c:v>
                      </c:pt>
                      <c:pt idx="42">
                        <c:v>122</c:v>
                      </c:pt>
                      <c:pt idx="43">
                        <c:v>122</c:v>
                      </c:pt>
                    </c:numCache>
                  </c:numRef>
                </c:val>
                <c:smooth val="0"/>
                <c:extLst xmlns:c15="http://schemas.microsoft.com/office/drawing/2012/chart">
                  <c:ext xmlns:c16="http://schemas.microsoft.com/office/drawing/2014/chart" uri="{C3380CC4-5D6E-409C-BE32-E72D297353CC}">
                    <c16:uniqueId val="{00000007-FBDB-496B-AC48-879A663C710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'Version 4'!$H$3</c15:sqref>
                        </c15:formulaRef>
                      </c:ext>
                    </c:extLst>
                    <c:strCache>
                      <c:ptCount val="1"/>
                      <c:pt idx="0">
                        <c:v> 3-Yr Avg </c:v>
                      </c:pt>
                    </c:strCache>
                  </c:strRef>
                </c:tx>
                <c:spPr>
                  <a:ln w="28575" cap="rnd">
                    <a:solidFill>
                      <a:schemeClr val="accent1">
                        <a:lumMod val="80000"/>
                        <a:lumOff val="20000"/>
                      </a:schemeClr>
                    </a:solidFill>
                    <a:round/>
                  </a:ln>
                  <a:effectLst/>
                </c:spPr>
                <c:marker>
                  <c:symbol val="none"/>
                </c:marker>
                <c:val>
                  <c:numRef>
                    <c:extLst xmlns:c15="http://schemas.microsoft.com/office/drawing/2012/chart">
                      <c:ext xmlns:c15="http://schemas.microsoft.com/office/drawing/2012/chart" uri="{02D57815-91ED-43cb-92C2-25804820EDAC}">
                        <c15:formulaRef>
                          <c15:sqref>'Version 4'!$H$4:$H$47</c15:sqref>
                        </c15:formulaRef>
                      </c:ext>
                    </c:extLst>
                    <c:numCache>
                      <c:formatCode>_(* #,##0_);_(* \(#,##0\);_(* "-"??_);_(@_)</c:formatCode>
                      <c:ptCount val="44"/>
                      <c:pt idx="0">
                        <c:v>139.50769230769231</c:v>
                      </c:pt>
                      <c:pt idx="1">
                        <c:v>139.50769230769231</c:v>
                      </c:pt>
                      <c:pt idx="2">
                        <c:v>139.50769230769231</c:v>
                      </c:pt>
                      <c:pt idx="3">
                        <c:v>139.50769230769231</c:v>
                      </c:pt>
                      <c:pt idx="4">
                        <c:v>139.50769230769231</c:v>
                      </c:pt>
                      <c:pt idx="5">
                        <c:v>139.50769230769231</c:v>
                      </c:pt>
                      <c:pt idx="6">
                        <c:v>139.50769230769231</c:v>
                      </c:pt>
                      <c:pt idx="7">
                        <c:v>139.50769230769231</c:v>
                      </c:pt>
                      <c:pt idx="8">
                        <c:v>139.50769230769231</c:v>
                      </c:pt>
                      <c:pt idx="9">
                        <c:v>139.50769230769231</c:v>
                      </c:pt>
                      <c:pt idx="10">
                        <c:v>139.50769230769231</c:v>
                      </c:pt>
                      <c:pt idx="11">
                        <c:v>139.50769230769231</c:v>
                      </c:pt>
                      <c:pt idx="12">
                        <c:v>139.50769230769231</c:v>
                      </c:pt>
                      <c:pt idx="13">
                        <c:v>139.50769230769231</c:v>
                      </c:pt>
                      <c:pt idx="14">
                        <c:v>139.50769230769231</c:v>
                      </c:pt>
                      <c:pt idx="15">
                        <c:v>139.50769230769231</c:v>
                      </c:pt>
                      <c:pt idx="16">
                        <c:v>139.50769230769231</c:v>
                      </c:pt>
                      <c:pt idx="17">
                        <c:v>139.50769230769231</c:v>
                      </c:pt>
                      <c:pt idx="18">
                        <c:v>139.50769230769231</c:v>
                      </c:pt>
                      <c:pt idx="19">
                        <c:v>139.50769230769231</c:v>
                      </c:pt>
                      <c:pt idx="20">
                        <c:v>139.50769230769231</c:v>
                      </c:pt>
                      <c:pt idx="21">
                        <c:v>139.50769230769231</c:v>
                      </c:pt>
                      <c:pt idx="22">
                        <c:v>139.50769230769231</c:v>
                      </c:pt>
                      <c:pt idx="23">
                        <c:v>139.50769230769231</c:v>
                      </c:pt>
                      <c:pt idx="24">
                        <c:v>139.50769230769231</c:v>
                      </c:pt>
                      <c:pt idx="25">
                        <c:v>139.50769230769231</c:v>
                      </c:pt>
                      <c:pt idx="26">
                        <c:v>139.50769230769231</c:v>
                      </c:pt>
                      <c:pt idx="27">
                        <c:v>139.50769230769231</c:v>
                      </c:pt>
                      <c:pt idx="28">
                        <c:v>139.50769230769231</c:v>
                      </c:pt>
                      <c:pt idx="29">
                        <c:v>139.50769230769231</c:v>
                      </c:pt>
                      <c:pt idx="30">
                        <c:v>139.50769230769231</c:v>
                      </c:pt>
                      <c:pt idx="31">
                        <c:v>139.50769230769231</c:v>
                      </c:pt>
                      <c:pt idx="32">
                        <c:v>139.50769230769231</c:v>
                      </c:pt>
                      <c:pt idx="33">
                        <c:v>139.50769230769231</c:v>
                      </c:pt>
                      <c:pt idx="34">
                        <c:v>139.50769230769231</c:v>
                      </c:pt>
                      <c:pt idx="35">
                        <c:v>139.50769230769231</c:v>
                      </c:pt>
                      <c:pt idx="36">
                        <c:v>139.50769230769231</c:v>
                      </c:pt>
                      <c:pt idx="37">
                        <c:v>139.50769230769231</c:v>
                      </c:pt>
                      <c:pt idx="38">
                        <c:v>139.50769230769231</c:v>
                      </c:pt>
                      <c:pt idx="39">
                        <c:v>139.50769230769231</c:v>
                      </c:pt>
                      <c:pt idx="40">
                        <c:v>139.50769230769231</c:v>
                      </c:pt>
                      <c:pt idx="41">
                        <c:v>139.50769230769231</c:v>
                      </c:pt>
                      <c:pt idx="42">
                        <c:v>139.50769230769231</c:v>
                      </c:pt>
                      <c:pt idx="43">
                        <c:v>139.50769230769231</c:v>
                      </c:pt>
                    </c:numCache>
                  </c:numRef>
                </c:val>
                <c:smooth val="0"/>
                <c:extLst xmlns:c15="http://schemas.microsoft.com/office/drawing/2012/chart">
                  <c:ext xmlns:c16="http://schemas.microsoft.com/office/drawing/2014/chart" uri="{C3380CC4-5D6E-409C-BE32-E72D297353CC}">
                    <c16:uniqueId val="{00000008-FBDB-496B-AC48-879A663C7107}"/>
                  </c:ext>
                </c:extLst>
              </c15:ser>
            </c15:filteredLineSeries>
          </c:ext>
        </c:extLst>
      </c:lineChart>
      <c:catAx>
        <c:axId val="197385032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13126303"/>
        <c:crosses val="autoZero"/>
        <c:auto val="1"/>
        <c:lblAlgn val="ctr"/>
        <c:lblOffset val="100"/>
        <c:noMultiLvlLbl val="0"/>
      </c:catAx>
      <c:valAx>
        <c:axId val="313126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t>
                </a:r>
                <a:r>
                  <a:rPr lang="en-US" sz="1400" baseline="0"/>
                  <a:t> </a:t>
                </a:r>
                <a:r>
                  <a:rPr lang="en-US" sz="1400" b="0" i="0" u="none" strike="noStrike" kern="1200" baseline="0">
                    <a:solidFill>
                      <a:sysClr val="windowText" lastClr="000000">
                        <a:lumMod val="65000"/>
                        <a:lumOff val="35000"/>
                      </a:sysClr>
                    </a:solidFill>
                  </a:rPr>
                  <a:t>Attendees</a:t>
                </a:r>
                <a:endParaRPr 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7385032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solidFill>
        <a:schemeClr val="accent1">
          <a:shade val="1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2"/>
                </a:solidFill>
                <a:latin typeface="+mn-lt"/>
                <a:ea typeface="+mn-ea"/>
                <a:cs typeface="+mn-cs"/>
              </a:defRPr>
            </a:pPr>
            <a:r>
              <a:rPr lang="en-US" sz="3600"/>
              <a:t>Peak-Hour Attendance</a:t>
            </a:r>
          </a:p>
        </c:rich>
      </c:tx>
      <c:layout>
        <c:manualLayout>
          <c:xMode val="edge"/>
          <c:yMode val="edge"/>
          <c:x val="0.28324270607478413"/>
          <c:y val="0"/>
        </c:manualLayout>
      </c:layout>
      <c:overlay val="0"/>
      <c:spPr>
        <a:noFill/>
        <a:ln>
          <a:noFill/>
        </a:ln>
        <a:effectLst/>
      </c:spPr>
      <c:txPr>
        <a:bodyPr rot="0" spcFirstLastPara="1" vertOverflow="ellipsis" vert="horz" wrap="square" anchor="ctr" anchorCtr="1"/>
        <a:lstStyle/>
        <a:p>
          <a:pPr>
            <a:defRPr sz="3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8.5693444639115643E-2"/>
          <c:y val="7.8276817259623307E-2"/>
          <c:w val="0.90671011590775918"/>
          <c:h val="0.84813908218096135"/>
        </c:manualLayout>
      </c:layout>
      <c:barChart>
        <c:barDir val="col"/>
        <c:grouping val="clustered"/>
        <c:varyColors val="0"/>
        <c:ser>
          <c:idx val="0"/>
          <c:order val="0"/>
          <c:tx>
            <c:strRef>
              <c:f>'Version 4'!$B$61</c:f>
              <c:strCache>
                <c:ptCount val="1"/>
                <c:pt idx="0">
                  <c:v>2017</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'Version 4'!$C$60:$D$60</c:f>
              <c:strCache>
                <c:ptCount val="2"/>
                <c:pt idx="0">
                  <c:v> Peak Hour Avg. </c:v>
                </c:pt>
                <c:pt idx="1">
                  <c:v> Highest Hour Per Year </c:v>
                </c:pt>
              </c:strCache>
            </c:strRef>
          </c:cat>
          <c:val>
            <c:numRef>
              <c:f>'Version 4'!$C$61:$D$61</c:f>
              <c:numCache>
                <c:formatCode>_(* #,##0_);_(* \(#,##0\);_(* "-"??_);_(@_)</c:formatCode>
                <c:ptCount val="2"/>
                <c:pt idx="0">
                  <c:v>122</c:v>
                </c:pt>
                <c:pt idx="1">
                  <c:v>299</c:v>
                </c:pt>
              </c:numCache>
            </c:numRef>
          </c:val>
          <c:extLst>
            <c:ext xmlns:c16="http://schemas.microsoft.com/office/drawing/2014/chart" uri="{C3380CC4-5D6E-409C-BE32-E72D297353CC}">
              <c16:uniqueId val="{00000000-9F94-4A9A-8B15-AB82BE78BBCD}"/>
            </c:ext>
          </c:extLst>
        </c:ser>
        <c:ser>
          <c:idx val="1"/>
          <c:order val="1"/>
          <c:tx>
            <c:strRef>
              <c:f>'Version 4'!$B$62</c:f>
              <c:strCache>
                <c:ptCount val="1"/>
                <c:pt idx="0">
                  <c:v>2018</c:v>
                </c:pt>
              </c:strCache>
            </c:strRef>
          </c:tx>
          <c:spPr>
            <a:solidFill>
              <a:schemeClr val="accent1">
                <a:lumMod val="60000"/>
                <a:lumOff val="40000"/>
              </a:schemeClr>
            </a:solidFill>
            <a:ln>
              <a:solidFill>
                <a:schemeClr val="accent1">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'Version 4'!$C$60:$D$60</c:f>
              <c:strCache>
                <c:ptCount val="2"/>
                <c:pt idx="0">
                  <c:v> Peak Hour Avg. </c:v>
                </c:pt>
                <c:pt idx="1">
                  <c:v> Highest Hour Per Year </c:v>
                </c:pt>
              </c:strCache>
            </c:strRef>
          </c:cat>
          <c:val>
            <c:numRef>
              <c:f>'Version 4'!$C$62:$D$62</c:f>
              <c:numCache>
                <c:formatCode>_(* #,##0_);_(* \(#,##0\);_(* "-"??_);_(@_)</c:formatCode>
                <c:ptCount val="2"/>
                <c:pt idx="0">
                  <c:v>154</c:v>
                </c:pt>
                <c:pt idx="1">
                  <c:v>350</c:v>
                </c:pt>
              </c:numCache>
            </c:numRef>
          </c:val>
          <c:extLst>
            <c:ext xmlns:c16="http://schemas.microsoft.com/office/drawing/2014/chart" uri="{C3380CC4-5D6E-409C-BE32-E72D297353CC}">
              <c16:uniqueId val="{00000001-9F94-4A9A-8B15-AB82BE78BBCD}"/>
            </c:ext>
          </c:extLst>
        </c:ser>
        <c:ser>
          <c:idx val="2"/>
          <c:order val="2"/>
          <c:tx>
            <c:strRef>
              <c:f>'Version 4'!$B$63</c:f>
              <c:strCache>
                <c:ptCount val="1"/>
                <c:pt idx="0">
                  <c:v>2019</c:v>
                </c:pt>
              </c:strCache>
            </c:strRef>
          </c:tx>
          <c:spPr>
            <a:solidFill>
              <a:srgbClr val="BD92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'Version 4'!$C$60:$D$60</c:f>
              <c:strCache>
                <c:ptCount val="2"/>
                <c:pt idx="0">
                  <c:v> Peak Hour Avg. </c:v>
                </c:pt>
                <c:pt idx="1">
                  <c:v> Highest Hour Per Year </c:v>
                </c:pt>
              </c:strCache>
            </c:strRef>
          </c:cat>
          <c:val>
            <c:numRef>
              <c:f>'Version 4'!$C$63:$D$63</c:f>
              <c:numCache>
                <c:formatCode>_(* #,##0_);_(* \(#,##0\);_(* "-"??_);_(@_)</c:formatCode>
                <c:ptCount val="2"/>
                <c:pt idx="0">
                  <c:v>142</c:v>
                </c:pt>
                <c:pt idx="1">
                  <c:v>420</c:v>
                </c:pt>
              </c:numCache>
            </c:numRef>
          </c:val>
          <c:extLst>
            <c:ext xmlns:c16="http://schemas.microsoft.com/office/drawing/2014/chart" uri="{C3380CC4-5D6E-409C-BE32-E72D297353CC}">
              <c16:uniqueId val="{00000002-9F94-4A9A-8B15-AB82BE78BBCD}"/>
            </c:ext>
          </c:extLst>
        </c:ser>
        <c:dLbls>
          <c:showLegendKey val="0"/>
          <c:showVal val="0"/>
          <c:showCatName val="0"/>
          <c:showSerName val="0"/>
          <c:showPercent val="0"/>
          <c:showBubbleSize val="0"/>
        </c:dLbls>
        <c:gapWidth val="100"/>
        <c:overlap val="-24"/>
        <c:axId val="2065955840"/>
        <c:axId val="2068375536"/>
      </c:barChart>
      <c:catAx>
        <c:axId val="20659558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t" anchorCtr="1"/>
          <a:lstStyle/>
          <a:p>
            <a:pPr>
              <a:defRPr sz="3200" b="0" i="0" u="none" strike="noStrike" kern="1200" baseline="0">
                <a:solidFill>
                  <a:schemeClr val="tx2"/>
                </a:solidFill>
                <a:latin typeface="+mn-lt"/>
                <a:ea typeface="+mn-ea"/>
                <a:cs typeface="+mn-cs"/>
              </a:defRPr>
            </a:pPr>
            <a:endParaRPr lang="en-US"/>
          </a:p>
        </c:txPr>
        <c:crossAx val="2068375536"/>
        <c:crosses val="autoZero"/>
        <c:auto val="1"/>
        <c:lblAlgn val="ctr"/>
        <c:lblOffset val="100"/>
        <c:noMultiLvlLbl val="0"/>
      </c:catAx>
      <c:valAx>
        <c:axId val="206837553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a:t># </a:t>
                </a:r>
                <a:r>
                  <a:rPr lang="en-US" sz="1600" b="1" i="0" u="none" strike="noStrike" kern="1200" baseline="0">
                    <a:solidFill>
                      <a:srgbClr val="44546A"/>
                    </a:solidFill>
                  </a:rPr>
                  <a:t>Attendees</a:t>
                </a:r>
                <a:endParaRPr lang="en-US" sz="1600"/>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2065955840"/>
        <c:crosses val="autoZero"/>
        <c:crossBetween val="between"/>
      </c:valAx>
      <c:spPr>
        <a:noFill/>
        <a:ln>
          <a:noFill/>
        </a:ln>
        <a:effectLst/>
      </c:spPr>
    </c:plotArea>
    <c:legend>
      <c:legendPos val="t"/>
      <c:layout>
        <c:manualLayout>
          <c:xMode val="edge"/>
          <c:yMode val="edge"/>
          <c:x val="0.24749172657765606"/>
          <c:y val="0.12534121688547292"/>
          <c:w val="0.47361548556430444"/>
          <c:h val="8.5623548434987123E-2"/>
        </c:manualLayout>
      </c:layout>
      <c:overlay val="0"/>
      <c:spPr>
        <a:noFill/>
        <a:ln>
          <a:noFill/>
        </a:ln>
        <a:effectLst/>
      </c:spPr>
      <c:txPr>
        <a:bodyPr rot="0" spcFirstLastPara="1" vertOverflow="ellipsis" vert="horz" wrap="square" anchor="ctr" anchorCtr="1"/>
        <a:lstStyle/>
        <a:p>
          <a:pPr>
            <a:defRPr sz="40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lumMod val="50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0.18427</cdr:x>
      <cdr:y>0.70471</cdr:y>
    </cdr:from>
    <cdr:to>
      <cdr:x>0.26721</cdr:x>
      <cdr:y>0.74608</cdr:y>
    </cdr:to>
    <cdr:sp macro="" textlink="">
      <cdr:nvSpPr>
        <cdr:cNvPr id="2" name="TextBox 1">
          <a:extLst xmlns:a="http://schemas.openxmlformats.org/drawingml/2006/main">
            <a:ext uri="{FF2B5EF4-FFF2-40B4-BE49-F238E27FC236}">
              <a16:creationId xmlns:a16="http://schemas.microsoft.com/office/drawing/2014/main" id="{EBD564FE-BB35-19B7-253F-9CCE05CF30C1}"/>
            </a:ext>
          </a:extLst>
        </cdr:cNvPr>
        <cdr:cNvSpPr txBox="1"/>
      </cdr:nvSpPr>
      <cdr:spPr>
        <a:xfrm xmlns:a="http://schemas.openxmlformats.org/drawingml/2006/main">
          <a:off x="2565795" y="5881686"/>
          <a:ext cx="1154907" cy="3452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0.66238</cdr:x>
      <cdr:y>0.34344</cdr:y>
    </cdr:from>
    <cdr:to>
      <cdr:x>1</cdr:x>
      <cdr:y>0.44187</cdr:y>
    </cdr:to>
    <cdr:sp macro="" textlink="">
      <cdr:nvSpPr>
        <cdr:cNvPr id="3" name="Speech Bubble: Rectangle with Corners Rounded 2">
          <a:extLst xmlns:a="http://schemas.openxmlformats.org/drawingml/2006/main">
            <a:ext uri="{FF2B5EF4-FFF2-40B4-BE49-F238E27FC236}">
              <a16:creationId xmlns:a16="http://schemas.microsoft.com/office/drawing/2014/main" id="{4919B4FD-DE39-1768-6344-896F3B5A8247}"/>
            </a:ext>
          </a:extLst>
        </cdr:cNvPr>
        <cdr:cNvSpPr/>
      </cdr:nvSpPr>
      <cdr:spPr>
        <a:xfrm xmlns:a="http://schemas.openxmlformats.org/drawingml/2006/main">
          <a:off x="6965349" y="1494442"/>
          <a:ext cx="3550251" cy="428302"/>
        </a:xfrm>
        <a:prstGeom xmlns:a="http://schemas.openxmlformats.org/drawingml/2006/main" prst="wedgeRoundRectCallout">
          <a:avLst>
            <a:gd name="adj1" fmla="val 3290"/>
            <a:gd name="adj2" fmla="val 241536"/>
            <a:gd name="adj3" fmla="val 16667"/>
          </a:avLst>
        </a:prstGeom>
        <a:solidFill xmlns:a="http://schemas.openxmlformats.org/drawingml/2006/main">
          <a:schemeClr val="accent1">
            <a:lumMod val="50000"/>
          </a:schemeClr>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a:solidFill>
                <a:schemeClr val="lt1"/>
              </a:solidFill>
              <a:effectLst/>
              <a:latin typeface="+mn-lt"/>
              <a:ea typeface="+mn-ea"/>
              <a:cs typeface="+mn-cs"/>
            </a:rPr>
            <a:t>2017 Peak Hour Average</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a:solidFill>
                <a:schemeClr val="lt1"/>
              </a:solidFill>
              <a:effectLst/>
              <a:latin typeface="+mn-lt"/>
              <a:ea typeface="+mn-ea"/>
              <a:cs typeface="+mn-cs"/>
            </a:rPr>
            <a:t>122</a:t>
          </a:r>
          <a:endParaRPr lang="en-US" sz="2000" b="1" dirty="0">
            <a:effectLst/>
          </a:endParaRPr>
        </a:p>
        <a:p xmlns:a="http://schemas.openxmlformats.org/drawingml/2006/main">
          <a:pPr algn="ctr"/>
          <a:endParaRPr lang="en-US" sz="2000" b="1" dirty="0"/>
        </a:p>
      </cdr:txBody>
    </cdr:sp>
  </cdr:relSizeAnchor>
  <cdr:relSizeAnchor xmlns:cdr="http://schemas.openxmlformats.org/drawingml/2006/chartDrawing">
    <cdr:from>
      <cdr:x>0.23623</cdr:x>
      <cdr:y>0.21721</cdr:y>
    </cdr:from>
    <cdr:to>
      <cdr:x>0.50278</cdr:x>
      <cdr:y>0.30813</cdr:y>
    </cdr:to>
    <cdr:sp macro="" textlink="">
      <cdr:nvSpPr>
        <cdr:cNvPr id="4" name="Speech Bubble: Rectangle with Corners Rounded 3">
          <a:extLst xmlns:a="http://schemas.openxmlformats.org/drawingml/2006/main">
            <a:ext uri="{FF2B5EF4-FFF2-40B4-BE49-F238E27FC236}">
              <a16:creationId xmlns:a16="http://schemas.microsoft.com/office/drawing/2014/main" id="{89E837A4-16D1-0D62-AABF-35A4B45A75C0}"/>
            </a:ext>
          </a:extLst>
        </cdr:cNvPr>
        <cdr:cNvSpPr/>
      </cdr:nvSpPr>
      <cdr:spPr>
        <a:xfrm xmlns:a="http://schemas.openxmlformats.org/drawingml/2006/main">
          <a:off x="3289300" y="1812924"/>
          <a:ext cx="3711575" cy="758825"/>
        </a:xfrm>
        <a:prstGeom xmlns:a="http://schemas.openxmlformats.org/drawingml/2006/main" prst="wedgeRoundRectCallout">
          <a:avLst>
            <a:gd name="adj1" fmla="val -65918"/>
            <a:gd name="adj2" fmla="val -47667"/>
            <a:gd name="adj3" fmla="val 16667"/>
          </a:avLst>
        </a:prstGeom>
        <a:solidFill xmlns:a="http://schemas.openxmlformats.org/drawingml/2006/main">
          <a:schemeClr val="accent1">
            <a:lumMod val="50000"/>
          </a:schemeClr>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2000" b="1">
              <a:solidFill>
                <a:schemeClr val="lt1"/>
              </a:solidFill>
              <a:effectLst/>
              <a:latin typeface="+mn-lt"/>
              <a:ea typeface="+mn-ea"/>
              <a:cs typeface="+mn-cs"/>
            </a:rPr>
            <a:t>2017 Highest Hour Attendance</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2000" b="1">
              <a:solidFill>
                <a:schemeClr val="lt1"/>
              </a:solidFill>
              <a:effectLst/>
              <a:latin typeface="+mn-lt"/>
              <a:ea typeface="+mn-ea"/>
              <a:cs typeface="+mn-cs"/>
            </a:rPr>
            <a:t>299</a:t>
          </a:r>
          <a:endParaRPr lang="en-US" sz="2000" b="1">
            <a:effectLst/>
          </a:endParaRPr>
        </a:p>
        <a:p xmlns:a="http://schemas.openxmlformats.org/drawingml/2006/main">
          <a:pPr algn="ctr"/>
          <a:endParaRPr lang="en-US" sz="2000" b="1"/>
        </a:p>
      </cdr:txBody>
    </cdr:sp>
  </cdr:relSizeAnchor>
</c:userShapes>
</file>

<file path=ppt/drawings/drawing2.xml><?xml version="1.0" encoding="utf-8"?>
<c:userShapes xmlns:c="http://schemas.openxmlformats.org/drawingml/2006/chart">
  <cdr:relSizeAnchor xmlns:cdr="http://schemas.openxmlformats.org/drawingml/2006/chartDrawing">
    <cdr:from>
      <cdr:x>0.18427</cdr:x>
      <cdr:y>0.70471</cdr:y>
    </cdr:from>
    <cdr:to>
      <cdr:x>0.26721</cdr:x>
      <cdr:y>0.74608</cdr:y>
    </cdr:to>
    <cdr:sp macro="" textlink="">
      <cdr:nvSpPr>
        <cdr:cNvPr id="2" name="TextBox 1">
          <a:extLst xmlns:a="http://schemas.openxmlformats.org/drawingml/2006/main">
            <a:ext uri="{FF2B5EF4-FFF2-40B4-BE49-F238E27FC236}">
              <a16:creationId xmlns:a16="http://schemas.microsoft.com/office/drawing/2014/main" id="{EBD564FE-BB35-19B7-253F-9CCE05CF30C1}"/>
            </a:ext>
          </a:extLst>
        </cdr:cNvPr>
        <cdr:cNvSpPr txBox="1"/>
      </cdr:nvSpPr>
      <cdr:spPr>
        <a:xfrm xmlns:a="http://schemas.openxmlformats.org/drawingml/2006/main">
          <a:off x="2565795" y="5881686"/>
          <a:ext cx="1154907" cy="3452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0.6256</cdr:x>
      <cdr:y>0.2495</cdr:y>
    </cdr:from>
    <cdr:to>
      <cdr:x>0.97571</cdr:x>
      <cdr:y>0.34793</cdr:y>
    </cdr:to>
    <cdr:sp macro="" textlink="">
      <cdr:nvSpPr>
        <cdr:cNvPr id="3" name="Speech Bubble: Rectangle with Corners Rounded 2">
          <a:extLst xmlns:a="http://schemas.openxmlformats.org/drawingml/2006/main">
            <a:ext uri="{FF2B5EF4-FFF2-40B4-BE49-F238E27FC236}">
              <a16:creationId xmlns:a16="http://schemas.microsoft.com/office/drawing/2014/main" id="{4919B4FD-DE39-1768-6344-896F3B5A8247}"/>
            </a:ext>
          </a:extLst>
        </cdr:cNvPr>
        <cdr:cNvSpPr/>
      </cdr:nvSpPr>
      <cdr:spPr>
        <a:xfrm xmlns:a="http://schemas.openxmlformats.org/drawingml/2006/main">
          <a:off x="6578600" y="1085670"/>
          <a:ext cx="3681537" cy="428302"/>
        </a:xfrm>
        <a:prstGeom xmlns:a="http://schemas.openxmlformats.org/drawingml/2006/main" prst="wedgeRoundRectCallout">
          <a:avLst>
            <a:gd name="adj1" fmla="val 9566"/>
            <a:gd name="adj2" fmla="val 305510"/>
            <a:gd name="adj3" fmla="val 16667"/>
          </a:avLst>
        </a:prstGeom>
        <a:solidFill xmlns:a="http://schemas.openxmlformats.org/drawingml/2006/main">
          <a:schemeClr val="accent1">
            <a:lumMod val="50000"/>
          </a:schemeClr>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a:solidFill>
                <a:schemeClr val="lt1"/>
              </a:solidFill>
              <a:effectLst/>
              <a:latin typeface="+mn-lt"/>
              <a:ea typeface="+mn-ea"/>
              <a:cs typeface="+mn-cs"/>
            </a:rPr>
            <a:t>2018 Peak Hour Average</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a:solidFill>
                <a:schemeClr val="lt1"/>
              </a:solidFill>
              <a:effectLst/>
              <a:latin typeface="+mn-lt"/>
              <a:ea typeface="+mn-ea"/>
              <a:cs typeface="+mn-cs"/>
            </a:rPr>
            <a:t>154</a:t>
          </a:r>
          <a:endParaRPr lang="en-US" sz="2000" b="1" dirty="0">
            <a:effectLst/>
          </a:endParaRPr>
        </a:p>
        <a:p xmlns:a="http://schemas.openxmlformats.org/drawingml/2006/main">
          <a:pPr algn="ctr"/>
          <a:endParaRPr lang="en-US" sz="2000" b="1" dirty="0"/>
        </a:p>
      </cdr:txBody>
    </cdr:sp>
  </cdr:relSizeAnchor>
  <cdr:relSizeAnchor xmlns:cdr="http://schemas.openxmlformats.org/drawingml/2006/chartDrawing">
    <cdr:from>
      <cdr:x>0.19747</cdr:x>
      <cdr:y>0.20254</cdr:y>
    </cdr:from>
    <cdr:to>
      <cdr:x>0.46402</cdr:x>
      <cdr:y>0.29346</cdr:y>
    </cdr:to>
    <cdr:sp macro="" textlink="">
      <cdr:nvSpPr>
        <cdr:cNvPr id="4" name="Speech Bubble: Rectangle with Corners Rounded 3">
          <a:extLst xmlns:a="http://schemas.openxmlformats.org/drawingml/2006/main">
            <a:ext uri="{FF2B5EF4-FFF2-40B4-BE49-F238E27FC236}">
              <a16:creationId xmlns:a16="http://schemas.microsoft.com/office/drawing/2014/main" id="{89E837A4-16D1-0D62-AABF-35A4B45A75C0}"/>
            </a:ext>
          </a:extLst>
        </cdr:cNvPr>
        <cdr:cNvSpPr/>
      </cdr:nvSpPr>
      <cdr:spPr>
        <a:xfrm xmlns:a="http://schemas.openxmlformats.org/drawingml/2006/main">
          <a:off x="2703225" y="1690432"/>
          <a:ext cx="3648972" cy="758844"/>
        </a:xfrm>
        <a:prstGeom xmlns:a="http://schemas.openxmlformats.org/drawingml/2006/main" prst="wedgeRoundRectCallout">
          <a:avLst>
            <a:gd name="adj1" fmla="val -65918"/>
            <a:gd name="adj2" fmla="val -47667"/>
            <a:gd name="adj3" fmla="val 16667"/>
          </a:avLst>
        </a:prstGeom>
        <a:solidFill xmlns:a="http://schemas.openxmlformats.org/drawingml/2006/main">
          <a:schemeClr val="accent1">
            <a:lumMod val="50000"/>
          </a:schemeClr>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2000" b="1">
              <a:solidFill>
                <a:schemeClr val="lt1"/>
              </a:solidFill>
              <a:effectLst/>
              <a:latin typeface="+mn-lt"/>
              <a:ea typeface="+mn-ea"/>
              <a:cs typeface="+mn-cs"/>
            </a:rPr>
            <a:t>2018 Highest Hour Attendance</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2000" b="1">
              <a:solidFill>
                <a:schemeClr val="lt1"/>
              </a:solidFill>
              <a:effectLst/>
              <a:latin typeface="+mn-lt"/>
              <a:ea typeface="+mn-ea"/>
              <a:cs typeface="+mn-cs"/>
            </a:rPr>
            <a:t>350</a:t>
          </a:r>
          <a:endParaRPr lang="en-US" sz="2000" b="1">
            <a:effectLst/>
          </a:endParaRPr>
        </a:p>
        <a:p xmlns:a="http://schemas.openxmlformats.org/drawingml/2006/main">
          <a:pPr algn="ctr"/>
          <a:endParaRPr lang="en-US" sz="2000" b="1"/>
        </a:p>
      </cdr:txBody>
    </cdr:sp>
  </cdr:relSizeAnchor>
</c:userShapes>
</file>

<file path=ppt/drawings/drawing3.xml><?xml version="1.0" encoding="utf-8"?>
<c:userShapes xmlns:c="http://schemas.openxmlformats.org/drawingml/2006/chart">
  <cdr:relSizeAnchor xmlns:cdr="http://schemas.openxmlformats.org/drawingml/2006/chartDrawing">
    <cdr:from>
      <cdr:x>0.18427</cdr:x>
      <cdr:y>0.70471</cdr:y>
    </cdr:from>
    <cdr:to>
      <cdr:x>0.26721</cdr:x>
      <cdr:y>0.74608</cdr:y>
    </cdr:to>
    <cdr:sp macro="" textlink="">
      <cdr:nvSpPr>
        <cdr:cNvPr id="2" name="TextBox 1">
          <a:extLst xmlns:a="http://schemas.openxmlformats.org/drawingml/2006/main">
            <a:ext uri="{FF2B5EF4-FFF2-40B4-BE49-F238E27FC236}">
              <a16:creationId xmlns:a16="http://schemas.microsoft.com/office/drawing/2014/main" id="{EBD564FE-BB35-19B7-253F-9CCE05CF30C1}"/>
            </a:ext>
          </a:extLst>
        </cdr:cNvPr>
        <cdr:cNvSpPr txBox="1"/>
      </cdr:nvSpPr>
      <cdr:spPr>
        <a:xfrm xmlns:a="http://schemas.openxmlformats.org/drawingml/2006/main">
          <a:off x="2565795" y="5881686"/>
          <a:ext cx="1154907" cy="3452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0.63702</cdr:x>
      <cdr:y>0.37498</cdr:y>
    </cdr:from>
    <cdr:to>
      <cdr:x>0.97515</cdr:x>
      <cdr:y>0.47341</cdr:y>
    </cdr:to>
    <cdr:sp macro="" textlink="">
      <cdr:nvSpPr>
        <cdr:cNvPr id="3" name="Speech Bubble: Rectangle with Corners Rounded 2">
          <a:extLst xmlns:a="http://schemas.openxmlformats.org/drawingml/2006/main">
            <a:ext uri="{FF2B5EF4-FFF2-40B4-BE49-F238E27FC236}">
              <a16:creationId xmlns:a16="http://schemas.microsoft.com/office/drawing/2014/main" id="{4919B4FD-DE39-1768-6344-896F3B5A8247}"/>
            </a:ext>
          </a:extLst>
        </cdr:cNvPr>
        <cdr:cNvSpPr/>
      </cdr:nvSpPr>
      <cdr:spPr>
        <a:xfrm xmlns:a="http://schemas.openxmlformats.org/drawingml/2006/main">
          <a:off x="6698674" y="1631665"/>
          <a:ext cx="3555614" cy="428302"/>
        </a:xfrm>
        <a:prstGeom xmlns:a="http://schemas.openxmlformats.org/drawingml/2006/main" prst="wedgeRoundRectCallout">
          <a:avLst>
            <a:gd name="adj1" fmla="val 19053"/>
            <a:gd name="adj2" fmla="val 245128"/>
            <a:gd name="adj3" fmla="val 16667"/>
          </a:avLst>
        </a:prstGeom>
        <a:solidFill xmlns:a="http://schemas.openxmlformats.org/drawingml/2006/main">
          <a:schemeClr val="accent1">
            <a:lumMod val="50000"/>
          </a:schemeClr>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a:solidFill>
                <a:schemeClr val="lt1"/>
              </a:solidFill>
              <a:effectLst/>
              <a:latin typeface="+mn-lt"/>
              <a:ea typeface="+mn-ea"/>
              <a:cs typeface="+mn-cs"/>
            </a:rPr>
            <a:t>2019 Peak Hour Average</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a:solidFill>
                <a:schemeClr val="lt1"/>
              </a:solidFill>
              <a:effectLst/>
              <a:latin typeface="+mn-lt"/>
              <a:ea typeface="+mn-ea"/>
              <a:cs typeface="+mn-cs"/>
            </a:rPr>
            <a:t>142</a:t>
          </a:r>
          <a:endParaRPr lang="en-US" sz="2000" b="1" dirty="0">
            <a:effectLst/>
          </a:endParaRPr>
        </a:p>
        <a:p xmlns:a="http://schemas.openxmlformats.org/drawingml/2006/main">
          <a:pPr algn="ctr"/>
          <a:endParaRPr lang="en-US" sz="2000" b="1" dirty="0"/>
        </a:p>
      </cdr:txBody>
    </cdr:sp>
  </cdr:relSizeAnchor>
  <cdr:relSizeAnchor xmlns:cdr="http://schemas.openxmlformats.org/drawingml/2006/chartDrawing">
    <cdr:from>
      <cdr:x>0.17461</cdr:x>
      <cdr:y>0.15689</cdr:y>
    </cdr:from>
    <cdr:to>
      <cdr:x>0.44116</cdr:x>
      <cdr:y>0.24781</cdr:y>
    </cdr:to>
    <cdr:sp macro="" textlink="">
      <cdr:nvSpPr>
        <cdr:cNvPr id="4" name="Speech Bubble: Rectangle with Corners Rounded 3">
          <a:extLst xmlns:a="http://schemas.openxmlformats.org/drawingml/2006/main">
            <a:ext uri="{FF2B5EF4-FFF2-40B4-BE49-F238E27FC236}">
              <a16:creationId xmlns:a16="http://schemas.microsoft.com/office/drawing/2014/main" id="{89E837A4-16D1-0D62-AABF-35A4B45A75C0}"/>
            </a:ext>
          </a:extLst>
        </cdr:cNvPr>
        <cdr:cNvSpPr/>
      </cdr:nvSpPr>
      <cdr:spPr>
        <a:xfrm xmlns:a="http://schemas.openxmlformats.org/drawingml/2006/main">
          <a:off x="2390328" y="1309456"/>
          <a:ext cx="3648973" cy="758844"/>
        </a:xfrm>
        <a:prstGeom xmlns:a="http://schemas.openxmlformats.org/drawingml/2006/main" prst="wedgeRoundRectCallout">
          <a:avLst>
            <a:gd name="adj1" fmla="val -65918"/>
            <a:gd name="adj2" fmla="val -47667"/>
            <a:gd name="adj3" fmla="val 16667"/>
          </a:avLst>
        </a:prstGeom>
        <a:solidFill xmlns:a="http://schemas.openxmlformats.org/drawingml/2006/main">
          <a:schemeClr val="accent1">
            <a:lumMod val="50000"/>
          </a:schemeClr>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2000" b="1">
              <a:solidFill>
                <a:schemeClr val="lt1"/>
              </a:solidFill>
              <a:effectLst/>
              <a:latin typeface="+mn-lt"/>
              <a:ea typeface="+mn-ea"/>
              <a:cs typeface="+mn-cs"/>
            </a:rPr>
            <a:t>2019 Highest Hour Attendance</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2000" b="1">
              <a:solidFill>
                <a:schemeClr val="lt1"/>
              </a:solidFill>
              <a:effectLst/>
              <a:latin typeface="+mn-lt"/>
              <a:ea typeface="+mn-ea"/>
              <a:cs typeface="+mn-cs"/>
            </a:rPr>
            <a:t>420</a:t>
          </a:r>
          <a:endParaRPr lang="en-US" sz="2000" b="1">
            <a:effectLst/>
          </a:endParaRPr>
        </a:p>
        <a:p xmlns:a="http://schemas.openxmlformats.org/drawingml/2006/main">
          <a:pPr algn="ctr"/>
          <a:endParaRPr lang="en-US" sz="2000" b="1"/>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5:21:06.81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5:23:35.246"/>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5:23:39.891"/>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9/7/23</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95227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9/7/23</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73060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9/7/23</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56386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9/7/23</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96264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9/7/23</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67529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9/7/23</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87808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9/7/23</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9906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9/7/23</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5989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9/7/23</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70672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9/7/23</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479764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9/7/23</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55467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9/7/23</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77391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customXml" Target="../ink/ink3.xml"/><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E361F-A94A-7F55-4594-25D921D5B66C}"/>
              </a:ext>
            </a:extLst>
          </p:cNvPr>
          <p:cNvSpPr>
            <a:spLocks noGrp="1"/>
          </p:cNvSpPr>
          <p:nvPr>
            <p:ph type="ctrTitle"/>
          </p:nvPr>
        </p:nvSpPr>
        <p:spPr>
          <a:xfrm>
            <a:off x="6901593" y="2329005"/>
            <a:ext cx="4793581" cy="2040992"/>
          </a:xfrm>
        </p:spPr>
        <p:txBody>
          <a:bodyPr anchor="ctr">
            <a:noAutofit/>
          </a:bodyPr>
          <a:lstStyle/>
          <a:p>
            <a:pPr algn="l"/>
            <a:r>
              <a:rPr lang="en-US" dirty="0" err="1"/>
              <a:t>Budlong</a:t>
            </a:r>
            <a:r>
              <a:rPr lang="en-US" dirty="0"/>
              <a:t> </a:t>
            </a:r>
            <a:br>
              <a:rPr lang="en-US" dirty="0"/>
            </a:br>
            <a:r>
              <a:rPr lang="en-US" dirty="0"/>
              <a:t>Pool</a:t>
            </a:r>
            <a:br>
              <a:rPr lang="en-US" dirty="0"/>
            </a:br>
            <a:r>
              <a:rPr lang="en-US" dirty="0"/>
              <a:t>Report</a:t>
            </a:r>
            <a:br>
              <a:rPr lang="en-US" dirty="0"/>
            </a:br>
            <a:endParaRPr lang="en-US" dirty="0"/>
          </a:p>
        </p:txBody>
      </p:sp>
      <p:sp>
        <p:nvSpPr>
          <p:cNvPr id="3" name="Subtitle 2">
            <a:extLst>
              <a:ext uri="{FF2B5EF4-FFF2-40B4-BE49-F238E27FC236}">
                <a16:creationId xmlns:a16="http://schemas.microsoft.com/office/drawing/2014/main" id="{63981BC0-5DA0-95C8-880A-953A11345107}"/>
              </a:ext>
            </a:extLst>
          </p:cNvPr>
          <p:cNvSpPr>
            <a:spLocks noGrp="1"/>
          </p:cNvSpPr>
          <p:nvPr>
            <p:ph type="subTitle" idx="1"/>
          </p:nvPr>
        </p:nvSpPr>
        <p:spPr>
          <a:xfrm>
            <a:off x="6936188" y="4627531"/>
            <a:ext cx="4143984" cy="949522"/>
          </a:xfrm>
        </p:spPr>
        <p:txBody>
          <a:bodyPr>
            <a:normAutofit lnSpcReduction="10000"/>
          </a:bodyPr>
          <a:lstStyle/>
          <a:p>
            <a:pPr algn="l"/>
            <a:r>
              <a:rPr lang="en-US" dirty="0"/>
              <a:t>Mayor Ken Hopkins</a:t>
            </a:r>
          </a:p>
          <a:p>
            <a:pPr algn="l"/>
            <a:r>
              <a:rPr lang="en-US" dirty="0"/>
              <a:t>9/6/2023</a:t>
            </a:r>
          </a:p>
        </p:txBody>
      </p:sp>
      <p:pic>
        <p:nvPicPr>
          <p:cNvPr id="6" name="Picture 2" descr="A building with windows and a pond&#10;&#10;Description automatically generated with medium confidence">
            <a:extLst>
              <a:ext uri="{FF2B5EF4-FFF2-40B4-BE49-F238E27FC236}">
                <a16:creationId xmlns:a16="http://schemas.microsoft.com/office/drawing/2014/main" id="{54295866-D620-24F1-1C6C-AD21BAFA22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5926"/>
          <a:stretch/>
        </p:blipFill>
        <p:spPr bwMode="auto">
          <a:xfrm>
            <a:off x="1249780" y="1124984"/>
            <a:ext cx="5129438" cy="4608032"/>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61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4D03-C422-F77A-B499-194FC3544373}"/>
              </a:ext>
            </a:extLst>
          </p:cNvPr>
          <p:cNvSpPr>
            <a:spLocks noGrp="1"/>
          </p:cNvSpPr>
          <p:nvPr>
            <p:ph type="title"/>
          </p:nvPr>
        </p:nvSpPr>
        <p:spPr>
          <a:xfrm>
            <a:off x="2532721" y="1500371"/>
            <a:ext cx="9144000" cy="1344168"/>
          </a:xfrm>
        </p:spPr>
        <p:txBody>
          <a:bodyPr/>
          <a:lstStyle/>
          <a:p>
            <a:r>
              <a:rPr lang="en-US" dirty="0"/>
              <a:t>POOL SIZE COMPARISONS</a:t>
            </a:r>
          </a:p>
        </p:txBody>
      </p:sp>
      <p:sp>
        <p:nvSpPr>
          <p:cNvPr id="3" name="Content Placeholder 2">
            <a:extLst>
              <a:ext uri="{FF2B5EF4-FFF2-40B4-BE49-F238E27FC236}">
                <a16:creationId xmlns:a16="http://schemas.microsoft.com/office/drawing/2014/main" id="{C1A6287D-9E32-33BB-7CA3-9B9473E6276E}"/>
              </a:ext>
            </a:extLst>
          </p:cNvPr>
          <p:cNvSpPr>
            <a:spLocks noGrp="1"/>
          </p:cNvSpPr>
          <p:nvPr>
            <p:ph sz="half" idx="1"/>
          </p:nvPr>
        </p:nvSpPr>
        <p:spPr>
          <a:xfrm>
            <a:off x="1517904" y="2474752"/>
            <a:ext cx="4334256" cy="3624296"/>
          </a:xfrm>
        </p:spPr>
        <p:txBody>
          <a:bodyPr vert="horz" lIns="91440" tIns="45720" rIns="91440" bIns="45720" rtlCol="0" anchor="t">
            <a:normAutofit/>
          </a:bodyPr>
          <a:lstStyle/>
          <a:p>
            <a:pPr marL="0" indent="0">
              <a:buNone/>
            </a:pPr>
            <a:r>
              <a:rPr lang="en-US" u="sng" dirty="0"/>
              <a:t>Budlong Pool </a:t>
            </a:r>
          </a:p>
          <a:p>
            <a:r>
              <a:rPr lang="en-US" dirty="0">
                <a:solidFill>
                  <a:srgbClr val="FF0000"/>
                </a:solidFill>
                <a:ea typeface="+mn-lt"/>
                <a:cs typeface="+mn-lt"/>
              </a:rPr>
              <a:t>260’ X 85’</a:t>
            </a:r>
            <a:r>
              <a:rPr lang="en-US" dirty="0">
                <a:ea typeface="+mn-lt"/>
                <a:cs typeface="+mn-lt"/>
              </a:rPr>
              <a:t> </a:t>
            </a:r>
          </a:p>
          <a:p>
            <a:r>
              <a:rPr lang="en-US" dirty="0"/>
              <a:t>2’ to10’ depth</a:t>
            </a:r>
          </a:p>
          <a:p>
            <a:r>
              <a:rPr lang="en-US" dirty="0"/>
              <a:t>Nearly 1 million gallons of H2O</a:t>
            </a:r>
          </a:p>
          <a:p>
            <a:r>
              <a:rPr lang="en-US" dirty="0"/>
              <a:t>Holds approx. 1,250 people</a:t>
            </a:r>
          </a:p>
        </p:txBody>
      </p:sp>
      <p:sp>
        <p:nvSpPr>
          <p:cNvPr id="4" name="Content Placeholder 3">
            <a:extLst>
              <a:ext uri="{FF2B5EF4-FFF2-40B4-BE49-F238E27FC236}">
                <a16:creationId xmlns:a16="http://schemas.microsoft.com/office/drawing/2014/main" id="{055AF14D-A38D-91C6-27A2-E34B07213001}"/>
              </a:ext>
            </a:extLst>
          </p:cNvPr>
          <p:cNvSpPr>
            <a:spLocks noGrp="1"/>
          </p:cNvSpPr>
          <p:nvPr>
            <p:ph sz="half" idx="2"/>
          </p:nvPr>
        </p:nvSpPr>
        <p:spPr>
          <a:xfrm>
            <a:off x="6336792" y="2474752"/>
            <a:ext cx="4334256" cy="3624296"/>
          </a:xfrm>
        </p:spPr>
        <p:txBody>
          <a:bodyPr vert="horz" lIns="91440" tIns="45720" rIns="91440" bIns="45720" rtlCol="0" anchor="t">
            <a:normAutofit/>
          </a:bodyPr>
          <a:lstStyle/>
          <a:p>
            <a:pPr marL="0" indent="0">
              <a:buNone/>
            </a:pPr>
            <a:r>
              <a:rPr lang="en-US" u="sng" dirty="0"/>
              <a:t>Olympic pool</a:t>
            </a:r>
          </a:p>
          <a:p>
            <a:r>
              <a:rPr lang="en-US" dirty="0">
                <a:solidFill>
                  <a:srgbClr val="FF0000"/>
                </a:solidFill>
              </a:rPr>
              <a:t>164’ x 82’ </a:t>
            </a:r>
          </a:p>
          <a:p>
            <a:r>
              <a:rPr lang="en-US" dirty="0"/>
              <a:t>6’ deep</a:t>
            </a:r>
          </a:p>
          <a:p>
            <a:r>
              <a:rPr lang="en-US" dirty="0"/>
              <a:t>660,250 gallons of H2O</a:t>
            </a:r>
          </a:p>
          <a:p>
            <a:r>
              <a:rPr lang="en-US" dirty="0"/>
              <a:t>Holds approx. 440 people </a:t>
            </a:r>
          </a:p>
          <a:p>
            <a:endParaRPr lang="en-US" dirty="0"/>
          </a:p>
        </p:txBody>
      </p:sp>
    </p:spTree>
    <p:extLst>
      <p:ext uri="{BB962C8B-B14F-4D97-AF65-F5344CB8AC3E}">
        <p14:creationId xmlns:p14="http://schemas.microsoft.com/office/powerpoint/2010/main" val="234028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FCA6-3024-D302-4D97-7A5A0B099AFB}"/>
              </a:ext>
            </a:extLst>
          </p:cNvPr>
          <p:cNvSpPr>
            <a:spLocks noGrp="1"/>
          </p:cNvSpPr>
          <p:nvPr>
            <p:ph type="title"/>
          </p:nvPr>
        </p:nvSpPr>
        <p:spPr>
          <a:xfrm>
            <a:off x="942975" y="1209675"/>
            <a:ext cx="10306050" cy="1152525"/>
          </a:xfrm>
        </p:spPr>
        <p:txBody>
          <a:bodyPr>
            <a:normAutofit/>
          </a:bodyPr>
          <a:lstStyle/>
          <a:p>
            <a:pPr algn="ctr"/>
            <a:r>
              <a:rPr lang="en-US" sz="3600" dirty="0"/>
              <a:t>Proposed size of a new pool/splash pad - “this will service over 500 people at one time.”</a:t>
            </a:r>
          </a:p>
        </p:txBody>
      </p:sp>
      <p:sp>
        <p:nvSpPr>
          <p:cNvPr id="3" name="Content Placeholder 2">
            <a:extLst>
              <a:ext uri="{FF2B5EF4-FFF2-40B4-BE49-F238E27FC236}">
                <a16:creationId xmlns:a16="http://schemas.microsoft.com/office/drawing/2014/main" id="{C6C4DB5C-5967-08CE-A083-493FB48826EC}"/>
              </a:ext>
            </a:extLst>
          </p:cNvPr>
          <p:cNvSpPr>
            <a:spLocks noGrp="1"/>
          </p:cNvSpPr>
          <p:nvPr>
            <p:ph sz="half" idx="1"/>
          </p:nvPr>
        </p:nvSpPr>
        <p:spPr/>
        <p:txBody>
          <a:bodyPr vert="horz" lIns="91440" tIns="45720" rIns="91440" bIns="45720" rtlCol="0" anchor="t">
            <a:normAutofit/>
          </a:bodyPr>
          <a:lstStyle/>
          <a:p>
            <a:r>
              <a:rPr lang="en-US" dirty="0"/>
              <a:t>7,000 square feet</a:t>
            </a:r>
          </a:p>
          <a:p>
            <a:r>
              <a:rPr lang="en-US" dirty="0"/>
              <a:t>Big enough to accommodate approximately 500 people based upon state law of 15 feet per person</a:t>
            </a:r>
          </a:p>
        </p:txBody>
      </p:sp>
      <p:sp>
        <p:nvSpPr>
          <p:cNvPr id="4" name="Content Placeholder 3">
            <a:extLst>
              <a:ext uri="{FF2B5EF4-FFF2-40B4-BE49-F238E27FC236}">
                <a16:creationId xmlns:a16="http://schemas.microsoft.com/office/drawing/2014/main" id="{2F07FC5A-6FBD-7420-C7AC-7B76BF9F3574}"/>
              </a:ext>
            </a:extLst>
          </p:cNvPr>
          <p:cNvSpPr>
            <a:spLocks noGrp="1"/>
          </p:cNvSpPr>
          <p:nvPr>
            <p:ph sz="half" idx="2"/>
          </p:nvPr>
        </p:nvSpPr>
        <p:spPr/>
        <p:txBody>
          <a:bodyPr vert="horz" lIns="91440" tIns="45720" rIns="91440" bIns="45720" rtlCol="0" anchor="t">
            <a:normAutofit/>
          </a:bodyPr>
          <a:lstStyle/>
          <a:p>
            <a:r>
              <a:rPr lang="en-US" dirty="0"/>
              <a:t>A </a:t>
            </a:r>
            <a:r>
              <a:rPr lang="en-US" dirty="0">
                <a:solidFill>
                  <a:srgbClr val="FF0000"/>
                </a:solidFill>
              </a:rPr>
              <a:t>splash pad </a:t>
            </a:r>
            <a:r>
              <a:rPr lang="en-US" dirty="0">
                <a:solidFill>
                  <a:srgbClr val="000000"/>
                </a:solidFill>
              </a:rPr>
              <a:t>could</a:t>
            </a:r>
            <a:r>
              <a:rPr lang="en-US" dirty="0"/>
              <a:t> </a:t>
            </a:r>
            <a:r>
              <a:rPr lang="en-US" i="1" dirty="0">
                <a:solidFill>
                  <a:srgbClr val="00B0F0"/>
                </a:solidFill>
              </a:rPr>
              <a:t>be built in the future to accommodate up to 50 children.</a:t>
            </a:r>
          </a:p>
        </p:txBody>
      </p:sp>
    </p:spTree>
    <p:extLst>
      <p:ext uri="{BB962C8B-B14F-4D97-AF65-F5344CB8AC3E}">
        <p14:creationId xmlns:p14="http://schemas.microsoft.com/office/powerpoint/2010/main" val="323200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ACD6-BA1A-32EF-E448-3511DDA42D1D}"/>
              </a:ext>
            </a:extLst>
          </p:cNvPr>
          <p:cNvSpPr>
            <a:spLocks noGrp="1"/>
          </p:cNvSpPr>
          <p:nvPr>
            <p:ph type="title" idx="4294967295"/>
          </p:nvPr>
        </p:nvSpPr>
        <p:spPr>
          <a:xfrm>
            <a:off x="2857836" y="1696170"/>
            <a:ext cx="8025021" cy="584775"/>
          </a:xfrm>
        </p:spPr>
        <p:txBody>
          <a:bodyPr>
            <a:normAutofit/>
          </a:bodyPr>
          <a:lstStyle/>
          <a:p>
            <a:r>
              <a:rPr lang="en-US" sz="2500" b="1" u="sng" dirty="0" err="1"/>
              <a:t>Budlong</a:t>
            </a:r>
            <a:r>
              <a:rPr lang="en-US" sz="2500" b="1" u="sng" dirty="0"/>
              <a:t> Pool Discussed in Public Meetings</a:t>
            </a:r>
          </a:p>
        </p:txBody>
      </p:sp>
      <p:graphicFrame>
        <p:nvGraphicFramePr>
          <p:cNvPr id="4" name="Table 4">
            <a:extLst>
              <a:ext uri="{FF2B5EF4-FFF2-40B4-BE49-F238E27FC236}">
                <a16:creationId xmlns:a16="http://schemas.microsoft.com/office/drawing/2014/main" id="{9AD56909-4292-0FC7-EB99-3B1E1437AC99}"/>
              </a:ext>
            </a:extLst>
          </p:cNvPr>
          <p:cNvGraphicFramePr>
            <a:graphicFrameLocks noGrp="1"/>
          </p:cNvGraphicFramePr>
          <p:nvPr>
            <p:ph idx="4294967295"/>
            <p:extLst>
              <p:ext uri="{D42A27DB-BD31-4B8C-83A1-F6EECF244321}">
                <p14:modId xmlns:p14="http://schemas.microsoft.com/office/powerpoint/2010/main" val="3130523007"/>
              </p:ext>
            </p:extLst>
          </p:nvPr>
        </p:nvGraphicFramePr>
        <p:xfrm>
          <a:off x="1467740" y="2210141"/>
          <a:ext cx="9954420" cy="2251368"/>
        </p:xfrm>
        <a:graphic>
          <a:graphicData uri="http://schemas.openxmlformats.org/drawingml/2006/table">
            <a:tbl>
              <a:tblPr firstRow="1" bandRow="1">
                <a:tableStyleId>{F5AB1C69-6EDB-4FF4-983F-18BD219EF322}</a:tableStyleId>
              </a:tblPr>
              <a:tblGrid>
                <a:gridCol w="663628">
                  <a:extLst>
                    <a:ext uri="{9D8B030D-6E8A-4147-A177-3AD203B41FA5}">
                      <a16:colId xmlns:a16="http://schemas.microsoft.com/office/drawing/2014/main" val="3808442739"/>
                    </a:ext>
                  </a:extLst>
                </a:gridCol>
                <a:gridCol w="663628">
                  <a:extLst>
                    <a:ext uri="{9D8B030D-6E8A-4147-A177-3AD203B41FA5}">
                      <a16:colId xmlns:a16="http://schemas.microsoft.com/office/drawing/2014/main" val="2033683217"/>
                    </a:ext>
                  </a:extLst>
                </a:gridCol>
                <a:gridCol w="663628">
                  <a:extLst>
                    <a:ext uri="{9D8B030D-6E8A-4147-A177-3AD203B41FA5}">
                      <a16:colId xmlns:a16="http://schemas.microsoft.com/office/drawing/2014/main" val="2638531365"/>
                    </a:ext>
                  </a:extLst>
                </a:gridCol>
                <a:gridCol w="663628">
                  <a:extLst>
                    <a:ext uri="{9D8B030D-6E8A-4147-A177-3AD203B41FA5}">
                      <a16:colId xmlns:a16="http://schemas.microsoft.com/office/drawing/2014/main" val="1024300187"/>
                    </a:ext>
                  </a:extLst>
                </a:gridCol>
                <a:gridCol w="663628">
                  <a:extLst>
                    <a:ext uri="{9D8B030D-6E8A-4147-A177-3AD203B41FA5}">
                      <a16:colId xmlns:a16="http://schemas.microsoft.com/office/drawing/2014/main" val="165489676"/>
                    </a:ext>
                  </a:extLst>
                </a:gridCol>
                <a:gridCol w="663628">
                  <a:extLst>
                    <a:ext uri="{9D8B030D-6E8A-4147-A177-3AD203B41FA5}">
                      <a16:colId xmlns:a16="http://schemas.microsoft.com/office/drawing/2014/main" val="3940968673"/>
                    </a:ext>
                  </a:extLst>
                </a:gridCol>
                <a:gridCol w="663628">
                  <a:extLst>
                    <a:ext uri="{9D8B030D-6E8A-4147-A177-3AD203B41FA5}">
                      <a16:colId xmlns:a16="http://schemas.microsoft.com/office/drawing/2014/main" val="3410839018"/>
                    </a:ext>
                  </a:extLst>
                </a:gridCol>
                <a:gridCol w="663628">
                  <a:extLst>
                    <a:ext uri="{9D8B030D-6E8A-4147-A177-3AD203B41FA5}">
                      <a16:colId xmlns:a16="http://schemas.microsoft.com/office/drawing/2014/main" val="485757043"/>
                    </a:ext>
                  </a:extLst>
                </a:gridCol>
                <a:gridCol w="663628">
                  <a:extLst>
                    <a:ext uri="{9D8B030D-6E8A-4147-A177-3AD203B41FA5}">
                      <a16:colId xmlns:a16="http://schemas.microsoft.com/office/drawing/2014/main" val="3065768948"/>
                    </a:ext>
                  </a:extLst>
                </a:gridCol>
                <a:gridCol w="663628">
                  <a:extLst>
                    <a:ext uri="{9D8B030D-6E8A-4147-A177-3AD203B41FA5}">
                      <a16:colId xmlns:a16="http://schemas.microsoft.com/office/drawing/2014/main" val="1574429908"/>
                    </a:ext>
                  </a:extLst>
                </a:gridCol>
                <a:gridCol w="663628">
                  <a:extLst>
                    <a:ext uri="{9D8B030D-6E8A-4147-A177-3AD203B41FA5}">
                      <a16:colId xmlns:a16="http://schemas.microsoft.com/office/drawing/2014/main" val="3785828500"/>
                    </a:ext>
                  </a:extLst>
                </a:gridCol>
                <a:gridCol w="663628">
                  <a:extLst>
                    <a:ext uri="{9D8B030D-6E8A-4147-A177-3AD203B41FA5}">
                      <a16:colId xmlns:a16="http://schemas.microsoft.com/office/drawing/2014/main" val="1658503676"/>
                    </a:ext>
                  </a:extLst>
                </a:gridCol>
                <a:gridCol w="663628">
                  <a:extLst>
                    <a:ext uri="{9D8B030D-6E8A-4147-A177-3AD203B41FA5}">
                      <a16:colId xmlns:a16="http://schemas.microsoft.com/office/drawing/2014/main" val="3018968979"/>
                    </a:ext>
                  </a:extLst>
                </a:gridCol>
                <a:gridCol w="663628">
                  <a:extLst>
                    <a:ext uri="{9D8B030D-6E8A-4147-A177-3AD203B41FA5}">
                      <a16:colId xmlns:a16="http://schemas.microsoft.com/office/drawing/2014/main" val="435830753"/>
                    </a:ext>
                  </a:extLst>
                </a:gridCol>
                <a:gridCol w="663628">
                  <a:extLst>
                    <a:ext uri="{9D8B030D-6E8A-4147-A177-3AD203B41FA5}">
                      <a16:colId xmlns:a16="http://schemas.microsoft.com/office/drawing/2014/main" val="2966708604"/>
                    </a:ext>
                  </a:extLst>
                </a:gridCol>
              </a:tblGrid>
              <a:tr h="59253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18836804"/>
                  </a:ext>
                </a:extLst>
              </a:tr>
              <a:tr h="59253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174399143"/>
                  </a:ext>
                </a:extLst>
              </a:tr>
              <a:tr h="1066306">
                <a:tc>
                  <a:txBody>
                    <a:bodyPr/>
                    <a:lstStyle/>
                    <a:p>
                      <a:r>
                        <a:rPr lang="en-US" dirty="0"/>
                        <a:t>Jun ‘21</a:t>
                      </a:r>
                    </a:p>
                  </a:txBody>
                  <a:tcPr/>
                </a:tc>
                <a:tc>
                  <a:txBody>
                    <a:bodyPr/>
                    <a:lstStyle/>
                    <a:p>
                      <a:r>
                        <a:rPr lang="en-US" dirty="0"/>
                        <a:t>Oct</a:t>
                      </a:r>
                    </a:p>
                    <a:p>
                      <a:r>
                        <a:rPr lang="en-US" dirty="0"/>
                        <a:t>‘21</a:t>
                      </a:r>
                    </a:p>
                  </a:txBody>
                  <a:tcPr/>
                </a:tc>
                <a:tc>
                  <a:txBody>
                    <a:bodyPr/>
                    <a:lstStyle/>
                    <a:p>
                      <a:r>
                        <a:rPr lang="en-US" dirty="0"/>
                        <a:t>Nov</a:t>
                      </a:r>
                    </a:p>
                    <a:p>
                      <a:r>
                        <a:rPr lang="en-US" dirty="0"/>
                        <a:t>‘21</a:t>
                      </a:r>
                    </a:p>
                  </a:txBody>
                  <a:tcPr/>
                </a:tc>
                <a:tc>
                  <a:txBody>
                    <a:bodyPr/>
                    <a:lstStyle/>
                    <a:p>
                      <a:r>
                        <a:rPr lang="en-US" dirty="0"/>
                        <a:t>May ‘22</a:t>
                      </a:r>
                    </a:p>
                  </a:txBody>
                  <a:tcPr/>
                </a:tc>
                <a:tc>
                  <a:txBody>
                    <a:bodyPr/>
                    <a:lstStyle/>
                    <a:p>
                      <a:r>
                        <a:rPr lang="en-US" dirty="0"/>
                        <a:t>Sep</a:t>
                      </a:r>
                    </a:p>
                    <a:p>
                      <a:r>
                        <a:rPr lang="en-US" dirty="0"/>
                        <a:t>‘22</a:t>
                      </a:r>
                    </a:p>
                  </a:txBody>
                  <a:tcPr/>
                </a:tc>
                <a:tc>
                  <a:txBody>
                    <a:bodyPr/>
                    <a:lstStyle/>
                    <a:p>
                      <a:r>
                        <a:rPr lang="en-US" dirty="0"/>
                        <a:t>Oct ‘22</a:t>
                      </a:r>
                    </a:p>
                  </a:txBody>
                  <a:tcPr/>
                </a:tc>
                <a:tc>
                  <a:txBody>
                    <a:bodyPr/>
                    <a:lstStyle/>
                    <a:p>
                      <a:r>
                        <a:rPr lang="en-US" dirty="0"/>
                        <a:t>Dec ‘22</a:t>
                      </a:r>
                    </a:p>
                  </a:txBody>
                  <a:tcPr/>
                </a:tc>
                <a:tc>
                  <a:txBody>
                    <a:bodyPr/>
                    <a:lstStyle/>
                    <a:p>
                      <a:r>
                        <a:rPr lang="en-US" dirty="0"/>
                        <a:t>Jan</a:t>
                      </a:r>
                    </a:p>
                    <a:p>
                      <a:r>
                        <a:rPr lang="en-US" dirty="0"/>
                        <a:t>‘23</a:t>
                      </a:r>
                    </a:p>
                  </a:txBody>
                  <a:tcPr/>
                </a:tc>
                <a:tc>
                  <a:txBody>
                    <a:bodyPr/>
                    <a:lstStyle/>
                    <a:p>
                      <a:r>
                        <a:rPr lang="en-US" dirty="0"/>
                        <a:t>Feb </a:t>
                      </a:r>
                    </a:p>
                    <a:p>
                      <a:r>
                        <a:rPr lang="en-US" dirty="0"/>
                        <a:t>‘23</a:t>
                      </a:r>
                    </a:p>
                  </a:txBody>
                  <a:tcPr/>
                </a:tc>
                <a:tc>
                  <a:txBody>
                    <a:bodyPr/>
                    <a:lstStyle/>
                    <a:p>
                      <a:r>
                        <a:rPr lang="en-US" dirty="0"/>
                        <a:t>Mar</a:t>
                      </a:r>
                    </a:p>
                    <a:p>
                      <a:r>
                        <a:rPr lang="en-US" dirty="0"/>
                        <a:t>‘23</a:t>
                      </a:r>
                    </a:p>
                  </a:txBody>
                  <a:tcPr/>
                </a:tc>
                <a:tc>
                  <a:txBody>
                    <a:bodyPr/>
                    <a:lstStyle/>
                    <a:p>
                      <a:r>
                        <a:rPr lang="en-US" dirty="0"/>
                        <a:t>Apr ‘23</a:t>
                      </a:r>
                    </a:p>
                  </a:txBody>
                  <a:tcPr/>
                </a:tc>
                <a:tc>
                  <a:txBody>
                    <a:bodyPr/>
                    <a:lstStyle/>
                    <a:p>
                      <a:r>
                        <a:rPr lang="en-US" dirty="0"/>
                        <a:t>May</a:t>
                      </a:r>
                    </a:p>
                    <a:p>
                      <a:r>
                        <a:rPr lang="en-US" dirty="0"/>
                        <a:t>‘23</a:t>
                      </a:r>
                    </a:p>
                  </a:txBody>
                  <a:tcPr/>
                </a:tc>
                <a:tc>
                  <a:txBody>
                    <a:bodyPr/>
                    <a:lstStyle/>
                    <a:p>
                      <a:r>
                        <a:rPr lang="en-US" dirty="0"/>
                        <a:t>Jun</a:t>
                      </a:r>
                    </a:p>
                    <a:p>
                      <a:r>
                        <a:rPr lang="en-US" dirty="0"/>
                        <a:t>‘23</a:t>
                      </a:r>
                    </a:p>
                    <a:p>
                      <a:endParaRPr lang="en-US" dirty="0"/>
                    </a:p>
                  </a:txBody>
                  <a:tcPr/>
                </a:tc>
                <a:tc>
                  <a:txBody>
                    <a:bodyPr/>
                    <a:lstStyle/>
                    <a:p>
                      <a:r>
                        <a:rPr lang="en-US" dirty="0"/>
                        <a:t>Jul</a:t>
                      </a:r>
                    </a:p>
                    <a:p>
                      <a:r>
                        <a:rPr lang="en-US" dirty="0"/>
                        <a:t>‘23</a:t>
                      </a:r>
                    </a:p>
                  </a:txBody>
                  <a:tcPr/>
                </a:tc>
                <a:tc>
                  <a:txBody>
                    <a:bodyPr/>
                    <a:lstStyle/>
                    <a:p>
                      <a:r>
                        <a:rPr lang="en-US" dirty="0"/>
                        <a:t>Aug</a:t>
                      </a:r>
                    </a:p>
                    <a:p>
                      <a:r>
                        <a:rPr lang="en-US" dirty="0"/>
                        <a:t>‘23</a:t>
                      </a:r>
                    </a:p>
                  </a:txBody>
                  <a:tcPr/>
                </a:tc>
                <a:extLst>
                  <a:ext uri="{0D108BD9-81ED-4DB2-BD59-A6C34878D82A}">
                    <a16:rowId xmlns:a16="http://schemas.microsoft.com/office/drawing/2014/main" val="3675059328"/>
                  </a:ext>
                </a:extLst>
              </a:tr>
            </a:tbl>
          </a:graphicData>
        </a:graphic>
      </p:graphicFrame>
      <p:sp>
        <p:nvSpPr>
          <p:cNvPr id="6" name="Plus Sign 5">
            <a:extLst>
              <a:ext uri="{FF2B5EF4-FFF2-40B4-BE49-F238E27FC236}">
                <a16:creationId xmlns:a16="http://schemas.microsoft.com/office/drawing/2014/main" id="{B4CAC4C0-25FB-44C7-E3C1-F131BD80CE15}"/>
              </a:ext>
            </a:extLst>
          </p:cNvPr>
          <p:cNvSpPr/>
          <p:nvPr/>
        </p:nvSpPr>
        <p:spPr>
          <a:xfrm rot="2733483">
            <a:off x="1646859" y="2319663"/>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444AB97-C3A4-9C89-8E89-CED54B1D7011}"/>
              </a:ext>
            </a:extLst>
          </p:cNvPr>
          <p:cNvSpPr txBox="1"/>
          <p:nvPr/>
        </p:nvSpPr>
        <p:spPr>
          <a:xfrm>
            <a:off x="710396" y="2124099"/>
            <a:ext cx="9447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City Council</a:t>
            </a:r>
          </a:p>
        </p:txBody>
      </p:sp>
      <p:sp>
        <p:nvSpPr>
          <p:cNvPr id="9" name="TextBox 8">
            <a:extLst>
              <a:ext uri="{FF2B5EF4-FFF2-40B4-BE49-F238E27FC236}">
                <a16:creationId xmlns:a16="http://schemas.microsoft.com/office/drawing/2014/main" id="{DEC598BE-7F1D-7608-8043-1BD7D28B8082}"/>
              </a:ext>
            </a:extLst>
          </p:cNvPr>
          <p:cNvSpPr txBox="1"/>
          <p:nvPr/>
        </p:nvSpPr>
        <p:spPr>
          <a:xfrm>
            <a:off x="753744" y="2815844"/>
            <a:ext cx="88280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PW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Cmte</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CB4D90CD-CBBB-B869-3979-7F1EE1D49546}"/>
              </a:ext>
            </a:extLst>
          </p:cNvPr>
          <p:cNvSpPr txBox="1"/>
          <p:nvPr/>
        </p:nvSpPr>
        <p:spPr>
          <a:xfrm>
            <a:off x="995233" y="4733327"/>
            <a:ext cx="104987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Since June 2021, there have been 18 public meetings where the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Budlong</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Pool has been discussed.</a:t>
            </a:r>
          </a:p>
        </p:txBody>
      </p:sp>
      <p:sp>
        <p:nvSpPr>
          <p:cNvPr id="5" name="Plus Sign 4">
            <a:extLst>
              <a:ext uri="{FF2B5EF4-FFF2-40B4-BE49-F238E27FC236}">
                <a16:creationId xmlns:a16="http://schemas.microsoft.com/office/drawing/2014/main" id="{F91CB6D0-3037-32EC-9184-D4CEE3672FA1}"/>
              </a:ext>
            </a:extLst>
          </p:cNvPr>
          <p:cNvSpPr/>
          <p:nvPr/>
        </p:nvSpPr>
        <p:spPr>
          <a:xfrm rot="2733483">
            <a:off x="2300747" y="2319663"/>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Plus Sign 6">
            <a:extLst>
              <a:ext uri="{FF2B5EF4-FFF2-40B4-BE49-F238E27FC236}">
                <a16:creationId xmlns:a16="http://schemas.microsoft.com/office/drawing/2014/main" id="{AA92946E-D6F1-4E17-D607-59FEFC6E8F13}"/>
              </a:ext>
            </a:extLst>
          </p:cNvPr>
          <p:cNvSpPr/>
          <p:nvPr/>
        </p:nvSpPr>
        <p:spPr>
          <a:xfrm rot="2733483">
            <a:off x="3016521" y="2949793"/>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7" name="Plus Sign 26">
            <a:extLst>
              <a:ext uri="{FF2B5EF4-FFF2-40B4-BE49-F238E27FC236}">
                <a16:creationId xmlns:a16="http://schemas.microsoft.com/office/drawing/2014/main" id="{FB14D71C-B62B-30CD-5D4C-C8FC87AA1EBB}"/>
              </a:ext>
            </a:extLst>
          </p:cNvPr>
          <p:cNvSpPr/>
          <p:nvPr/>
        </p:nvSpPr>
        <p:spPr>
          <a:xfrm rot="2733483">
            <a:off x="3649135" y="2935434"/>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9" name="Plus Sign 28">
            <a:extLst>
              <a:ext uri="{FF2B5EF4-FFF2-40B4-BE49-F238E27FC236}">
                <a16:creationId xmlns:a16="http://schemas.microsoft.com/office/drawing/2014/main" id="{43A83611-ECBA-EB75-3902-ACBE889EEB40}"/>
              </a:ext>
            </a:extLst>
          </p:cNvPr>
          <p:cNvSpPr/>
          <p:nvPr/>
        </p:nvSpPr>
        <p:spPr>
          <a:xfrm rot="2733483">
            <a:off x="4297331" y="2320098"/>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Plus Sign 29">
            <a:extLst>
              <a:ext uri="{FF2B5EF4-FFF2-40B4-BE49-F238E27FC236}">
                <a16:creationId xmlns:a16="http://schemas.microsoft.com/office/drawing/2014/main" id="{5B11D2D2-B21B-EFF6-84B2-CE577E3E2454}"/>
              </a:ext>
            </a:extLst>
          </p:cNvPr>
          <p:cNvSpPr/>
          <p:nvPr/>
        </p:nvSpPr>
        <p:spPr>
          <a:xfrm rot="2733483">
            <a:off x="4953521" y="2902724"/>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1" name="Plus Sign 30">
            <a:extLst>
              <a:ext uri="{FF2B5EF4-FFF2-40B4-BE49-F238E27FC236}">
                <a16:creationId xmlns:a16="http://schemas.microsoft.com/office/drawing/2014/main" id="{EF4474FB-32F6-1EDC-9FCB-95D455C3F618}"/>
              </a:ext>
            </a:extLst>
          </p:cNvPr>
          <p:cNvSpPr/>
          <p:nvPr/>
        </p:nvSpPr>
        <p:spPr>
          <a:xfrm rot="2733483">
            <a:off x="5632091" y="2291223"/>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2" name="Plus Sign 31">
            <a:extLst>
              <a:ext uri="{FF2B5EF4-FFF2-40B4-BE49-F238E27FC236}">
                <a16:creationId xmlns:a16="http://schemas.microsoft.com/office/drawing/2014/main" id="{ABD86F25-2B62-0030-167F-0C4EA0304706}"/>
              </a:ext>
            </a:extLst>
          </p:cNvPr>
          <p:cNvSpPr/>
          <p:nvPr/>
        </p:nvSpPr>
        <p:spPr>
          <a:xfrm rot="2733483">
            <a:off x="6302310" y="2341545"/>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3" name="Plus Sign 32">
            <a:extLst>
              <a:ext uri="{FF2B5EF4-FFF2-40B4-BE49-F238E27FC236}">
                <a16:creationId xmlns:a16="http://schemas.microsoft.com/office/drawing/2014/main" id="{B285EF53-F478-4AF6-0F79-03FD8DC891A6}"/>
              </a:ext>
            </a:extLst>
          </p:cNvPr>
          <p:cNvSpPr/>
          <p:nvPr/>
        </p:nvSpPr>
        <p:spPr>
          <a:xfrm rot="2733483">
            <a:off x="6309185" y="2905616"/>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4" name="Plus Sign 33">
            <a:extLst>
              <a:ext uri="{FF2B5EF4-FFF2-40B4-BE49-F238E27FC236}">
                <a16:creationId xmlns:a16="http://schemas.microsoft.com/office/drawing/2014/main" id="{96E846D4-F008-6D2F-3C77-BBA4BDBC47FA}"/>
              </a:ext>
            </a:extLst>
          </p:cNvPr>
          <p:cNvSpPr/>
          <p:nvPr/>
        </p:nvSpPr>
        <p:spPr>
          <a:xfrm rot="2733483">
            <a:off x="6960425" y="2930229"/>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5" name="Plus Sign 34">
            <a:extLst>
              <a:ext uri="{FF2B5EF4-FFF2-40B4-BE49-F238E27FC236}">
                <a16:creationId xmlns:a16="http://schemas.microsoft.com/office/drawing/2014/main" id="{97AF32BF-149D-0EDB-B28F-09D3746FD04C}"/>
              </a:ext>
            </a:extLst>
          </p:cNvPr>
          <p:cNvSpPr/>
          <p:nvPr/>
        </p:nvSpPr>
        <p:spPr>
          <a:xfrm rot="2733483">
            <a:off x="7642301" y="2935868"/>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6" name="Plus Sign 35">
            <a:extLst>
              <a:ext uri="{FF2B5EF4-FFF2-40B4-BE49-F238E27FC236}">
                <a16:creationId xmlns:a16="http://schemas.microsoft.com/office/drawing/2014/main" id="{76FE455C-58DC-42EE-05D8-AD6C8689E610}"/>
              </a:ext>
            </a:extLst>
          </p:cNvPr>
          <p:cNvSpPr/>
          <p:nvPr/>
        </p:nvSpPr>
        <p:spPr>
          <a:xfrm rot="2733483">
            <a:off x="8310697" y="2906153"/>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7" name="Plus Sign 36">
            <a:extLst>
              <a:ext uri="{FF2B5EF4-FFF2-40B4-BE49-F238E27FC236}">
                <a16:creationId xmlns:a16="http://schemas.microsoft.com/office/drawing/2014/main" id="{E34BFC9E-4C2A-5E71-9CC7-479979432BBE}"/>
              </a:ext>
            </a:extLst>
          </p:cNvPr>
          <p:cNvSpPr/>
          <p:nvPr/>
        </p:nvSpPr>
        <p:spPr>
          <a:xfrm rot="2733483">
            <a:off x="8969234" y="2932256"/>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8" name="Plus Sign 37">
            <a:extLst>
              <a:ext uri="{FF2B5EF4-FFF2-40B4-BE49-F238E27FC236}">
                <a16:creationId xmlns:a16="http://schemas.microsoft.com/office/drawing/2014/main" id="{5EB45DA6-7C6C-CAFF-D9A0-C4EAE2D302E4}"/>
              </a:ext>
            </a:extLst>
          </p:cNvPr>
          <p:cNvSpPr/>
          <p:nvPr/>
        </p:nvSpPr>
        <p:spPr>
          <a:xfrm rot="2733483">
            <a:off x="9602855" y="2319661"/>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9" name="Plus Sign 38">
            <a:extLst>
              <a:ext uri="{FF2B5EF4-FFF2-40B4-BE49-F238E27FC236}">
                <a16:creationId xmlns:a16="http://schemas.microsoft.com/office/drawing/2014/main" id="{769A9911-7DAF-DB58-228F-0C5E1FF78C33}"/>
              </a:ext>
            </a:extLst>
          </p:cNvPr>
          <p:cNvSpPr/>
          <p:nvPr/>
        </p:nvSpPr>
        <p:spPr>
          <a:xfrm rot="2733483">
            <a:off x="10271714" y="2934014"/>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0" name="Plus Sign 39">
            <a:extLst>
              <a:ext uri="{FF2B5EF4-FFF2-40B4-BE49-F238E27FC236}">
                <a16:creationId xmlns:a16="http://schemas.microsoft.com/office/drawing/2014/main" id="{267D9118-DA35-DF6D-43F5-9A1EED643026}"/>
              </a:ext>
            </a:extLst>
          </p:cNvPr>
          <p:cNvSpPr/>
          <p:nvPr/>
        </p:nvSpPr>
        <p:spPr>
          <a:xfrm rot="2733483">
            <a:off x="10271714" y="2319661"/>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1" name="Plus Sign 40">
            <a:extLst>
              <a:ext uri="{FF2B5EF4-FFF2-40B4-BE49-F238E27FC236}">
                <a16:creationId xmlns:a16="http://schemas.microsoft.com/office/drawing/2014/main" id="{88366B8E-346D-B478-6B50-524A28ABF703}"/>
              </a:ext>
            </a:extLst>
          </p:cNvPr>
          <p:cNvSpPr/>
          <p:nvPr/>
        </p:nvSpPr>
        <p:spPr>
          <a:xfrm rot="2733483">
            <a:off x="10940571" y="2324377"/>
            <a:ext cx="358185" cy="312084"/>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4788D90A-A16B-25BC-CAC9-605B701E9983}"/>
              </a:ext>
            </a:extLst>
          </p:cNvPr>
          <p:cNvSpPr txBox="1"/>
          <p:nvPr/>
        </p:nvSpPr>
        <p:spPr>
          <a:xfrm>
            <a:off x="898312" y="1011571"/>
            <a:ext cx="10299355" cy="461665"/>
          </a:xfrm>
          <a:prstGeom prst="rect">
            <a:avLst/>
          </a:prstGeom>
          <a:noFill/>
        </p:spPr>
        <p:txBody>
          <a:bodyPr wrap="square" rtlCol="0">
            <a:spAutoFit/>
          </a:bodyPr>
          <a:lstStyle/>
          <a:p>
            <a:pPr algn="ctr"/>
            <a:r>
              <a:rPr lang="en-US" sz="2400" b="1" dirty="0">
                <a:solidFill>
                  <a:srgbClr val="FF0000"/>
                </a:solidFill>
              </a:rPr>
              <a:t>Transparency </a:t>
            </a:r>
            <a:r>
              <a:rPr lang="en-US" sz="2400" b="1" dirty="0"/>
              <a:t>- Council meeting timelines to discuss pool concerns</a:t>
            </a:r>
          </a:p>
        </p:txBody>
      </p:sp>
    </p:spTree>
    <p:extLst>
      <p:ext uri="{BB962C8B-B14F-4D97-AF65-F5344CB8AC3E}">
        <p14:creationId xmlns:p14="http://schemas.microsoft.com/office/powerpoint/2010/main" val="134948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ppt_x"/>
                                          </p:val>
                                        </p:tav>
                                        <p:tav tm="100000">
                                          <p:val>
                                            <p:strVal val="#ppt_x"/>
                                          </p:val>
                                        </p:tav>
                                      </p:tavLst>
                                    </p:anim>
                                    <p:anim calcmode="lin" valueType="num">
                                      <p:cBhvr additive="base">
                                        <p:cTn id="62" dur="500" fill="hold"/>
                                        <p:tgtEl>
                                          <p:spTgt spid="3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ppt_x"/>
                                          </p:val>
                                        </p:tav>
                                        <p:tav tm="100000">
                                          <p:val>
                                            <p:strVal val="#ppt_x"/>
                                          </p:val>
                                        </p:tav>
                                      </p:tavLst>
                                    </p:anim>
                                    <p:anim calcmode="lin" valueType="num">
                                      <p:cBhvr additive="base">
                                        <p:cTn id="66" dur="500" fill="hold"/>
                                        <p:tgtEl>
                                          <p:spTgt spid="3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fill="hold"/>
                                        <p:tgtEl>
                                          <p:spTgt spid="39"/>
                                        </p:tgtEl>
                                        <p:attrNameLst>
                                          <p:attrName>ppt_x</p:attrName>
                                        </p:attrNameLst>
                                      </p:cBhvr>
                                      <p:tavLst>
                                        <p:tav tm="0">
                                          <p:val>
                                            <p:strVal val="#ppt_x"/>
                                          </p:val>
                                        </p:tav>
                                        <p:tav tm="100000">
                                          <p:val>
                                            <p:strVal val="#ppt_x"/>
                                          </p:val>
                                        </p:tav>
                                      </p:tavLst>
                                    </p:anim>
                                    <p:anim calcmode="lin" valueType="num">
                                      <p:cBhvr additive="base">
                                        <p:cTn id="70" dur="500" fill="hold"/>
                                        <p:tgtEl>
                                          <p:spTgt spid="3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ppt_x"/>
                                          </p:val>
                                        </p:tav>
                                        <p:tav tm="100000">
                                          <p:val>
                                            <p:strVal val="#ppt_x"/>
                                          </p:val>
                                        </p:tav>
                                      </p:tavLst>
                                    </p:anim>
                                    <p:anim calcmode="lin" valueType="num">
                                      <p:cBhvr additive="base">
                                        <p:cTn id="78" dur="500" fill="hold"/>
                                        <p:tgtEl>
                                          <p:spTgt spid="4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fill="hold"/>
                                        <p:tgtEl>
                                          <p:spTgt spid="28"/>
                                        </p:tgtEl>
                                        <p:attrNameLst>
                                          <p:attrName>ppt_x</p:attrName>
                                        </p:attrNameLst>
                                      </p:cBhvr>
                                      <p:tavLst>
                                        <p:tav tm="0">
                                          <p:val>
                                            <p:strVal val="#ppt_x"/>
                                          </p:val>
                                        </p:tav>
                                        <p:tav tm="100000">
                                          <p:val>
                                            <p:strVal val="#ppt_x"/>
                                          </p:val>
                                        </p:tav>
                                      </p:tavLst>
                                    </p:anim>
                                    <p:anim calcmode="lin" valueType="num">
                                      <p:cBhvr additive="base">
                                        <p:cTn id="94" dur="500" fill="hold"/>
                                        <p:tgtEl>
                                          <p:spTgt spid="28"/>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P spid="9" grpId="0"/>
      <p:bldP spid="28" grpId="0"/>
      <p:bldP spid="5" grpId="0" animBg="1"/>
      <p:bldP spid="7"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C6A436-7B5C-A278-93FA-51036CA64A32}"/>
              </a:ext>
            </a:extLst>
          </p:cNvPr>
          <p:cNvSpPr>
            <a:spLocks noGrp="1"/>
          </p:cNvSpPr>
          <p:nvPr>
            <p:ph type="body" idx="1"/>
          </p:nvPr>
        </p:nvSpPr>
        <p:spPr>
          <a:xfrm>
            <a:off x="1517904" y="2944368"/>
            <a:ext cx="4334256" cy="606026"/>
          </a:xfrm>
        </p:spPr>
        <p:txBody>
          <a:bodyPr>
            <a:normAutofit fontScale="85000" lnSpcReduction="10000"/>
          </a:bodyPr>
          <a:lstStyle/>
          <a:p>
            <a:r>
              <a:rPr lang="en-US" i="1" u="sng" dirty="0"/>
              <a:t>It remained closed for 2022 and 2023</a:t>
            </a:r>
          </a:p>
        </p:txBody>
      </p:sp>
      <p:sp>
        <p:nvSpPr>
          <p:cNvPr id="3" name="Content Placeholder 2">
            <a:extLst>
              <a:ext uri="{FF2B5EF4-FFF2-40B4-BE49-F238E27FC236}">
                <a16:creationId xmlns:a16="http://schemas.microsoft.com/office/drawing/2014/main" id="{6EBEF491-C6A9-AE3D-A9B4-5ADD40F2BF4B}"/>
              </a:ext>
            </a:extLst>
          </p:cNvPr>
          <p:cNvSpPr>
            <a:spLocks noGrp="1"/>
          </p:cNvSpPr>
          <p:nvPr>
            <p:ph sz="half" idx="2"/>
          </p:nvPr>
        </p:nvSpPr>
        <p:spPr/>
        <p:txBody>
          <a:bodyPr>
            <a:normAutofit fontScale="85000" lnSpcReduction="10000"/>
          </a:bodyPr>
          <a:lstStyle/>
          <a:p>
            <a:r>
              <a:rPr lang="en-US" dirty="0"/>
              <a:t>It was previously closed in the summers of 2009 and 2010 due to financial constraints and needed repairs including replacement of the motor and pump for the filtration system.</a:t>
            </a:r>
          </a:p>
        </p:txBody>
      </p:sp>
      <p:sp>
        <p:nvSpPr>
          <p:cNvPr id="4" name="Text Placeholder 3">
            <a:extLst>
              <a:ext uri="{FF2B5EF4-FFF2-40B4-BE49-F238E27FC236}">
                <a16:creationId xmlns:a16="http://schemas.microsoft.com/office/drawing/2014/main" id="{9C8F1822-0145-BA02-5626-DF4F3E5E806A}"/>
              </a:ext>
            </a:extLst>
          </p:cNvPr>
          <p:cNvSpPr>
            <a:spLocks noGrp="1"/>
          </p:cNvSpPr>
          <p:nvPr>
            <p:ph type="body" sz="quarter" idx="3"/>
          </p:nvPr>
        </p:nvSpPr>
        <p:spPr>
          <a:xfrm>
            <a:off x="6546517" y="2953599"/>
            <a:ext cx="4334256" cy="606026"/>
          </a:xfrm>
        </p:spPr>
        <p:txBody>
          <a:bodyPr>
            <a:normAutofit/>
          </a:bodyPr>
          <a:lstStyle/>
          <a:p>
            <a:r>
              <a:rPr lang="en-US" dirty="0"/>
              <a:t>Previous closures</a:t>
            </a:r>
          </a:p>
        </p:txBody>
      </p:sp>
      <p:sp>
        <p:nvSpPr>
          <p:cNvPr id="5" name="Content Placeholder 4">
            <a:extLst>
              <a:ext uri="{FF2B5EF4-FFF2-40B4-BE49-F238E27FC236}">
                <a16:creationId xmlns:a16="http://schemas.microsoft.com/office/drawing/2014/main" id="{B3DA6141-FF6E-30D8-EE9A-A8A437BAC0EE}"/>
              </a:ext>
            </a:extLst>
          </p:cNvPr>
          <p:cNvSpPr>
            <a:spLocks noGrp="1"/>
          </p:cNvSpPr>
          <p:nvPr>
            <p:ph sz="quarter" idx="4"/>
          </p:nvPr>
        </p:nvSpPr>
        <p:spPr/>
        <p:txBody>
          <a:bodyPr>
            <a:normAutofit fontScale="92500" lnSpcReduction="10000"/>
          </a:bodyPr>
          <a:lstStyle/>
          <a:p>
            <a:r>
              <a:rPr lang="en-US" dirty="0"/>
              <a:t>Mid 1950’s due to a polio outbreak</a:t>
            </a:r>
          </a:p>
          <a:p>
            <a:r>
              <a:rPr lang="en-US" dirty="0"/>
              <a:t>1996 closed when the city could not pay for $400,000. in needed repairs and renovations</a:t>
            </a:r>
          </a:p>
        </p:txBody>
      </p:sp>
      <p:sp>
        <p:nvSpPr>
          <p:cNvPr id="6" name="Title 5">
            <a:extLst>
              <a:ext uri="{FF2B5EF4-FFF2-40B4-BE49-F238E27FC236}">
                <a16:creationId xmlns:a16="http://schemas.microsoft.com/office/drawing/2014/main" id="{F9C96A91-8E26-407A-3146-4DA7D8458A7D}"/>
              </a:ext>
            </a:extLst>
          </p:cNvPr>
          <p:cNvSpPr>
            <a:spLocks noGrp="1"/>
          </p:cNvSpPr>
          <p:nvPr>
            <p:ph type="title"/>
          </p:nvPr>
        </p:nvSpPr>
        <p:spPr/>
        <p:txBody>
          <a:bodyPr/>
          <a:lstStyle/>
          <a:p>
            <a:pPr algn="ctr"/>
            <a:r>
              <a:rPr lang="en-US" dirty="0"/>
              <a:t>National COVID Pandemic</a:t>
            </a:r>
            <a:r>
              <a:rPr lang="en-US" dirty="0">
                <a:solidFill>
                  <a:srgbClr val="FF0000"/>
                </a:solidFill>
              </a:rPr>
              <a:t> </a:t>
            </a:r>
            <a:br>
              <a:rPr lang="en-US" dirty="0">
                <a:solidFill>
                  <a:srgbClr val="FF0000"/>
                </a:solidFill>
              </a:rPr>
            </a:br>
            <a:r>
              <a:rPr lang="en-US" dirty="0" err="1">
                <a:solidFill>
                  <a:srgbClr val="FF0000"/>
                </a:solidFill>
              </a:rPr>
              <a:t>Budlong</a:t>
            </a:r>
            <a:r>
              <a:rPr lang="en-US" dirty="0">
                <a:solidFill>
                  <a:srgbClr val="FF0000"/>
                </a:solidFill>
              </a:rPr>
              <a:t> Pool Closed 2020, 2021</a:t>
            </a:r>
          </a:p>
        </p:txBody>
      </p:sp>
    </p:spTree>
    <p:extLst>
      <p:ext uri="{BB962C8B-B14F-4D97-AF65-F5344CB8AC3E}">
        <p14:creationId xmlns:p14="http://schemas.microsoft.com/office/powerpoint/2010/main" val="71679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uiExpand="1"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8803F2-8AE1-A2F3-6E4D-799500B8DAC0}"/>
              </a:ext>
            </a:extLst>
          </p:cNvPr>
          <p:cNvSpPr>
            <a:spLocks noGrp="1"/>
          </p:cNvSpPr>
          <p:nvPr>
            <p:ph type="body" idx="1"/>
          </p:nvPr>
        </p:nvSpPr>
        <p:spPr/>
        <p:txBody>
          <a:bodyPr>
            <a:normAutofit fontScale="85000" lnSpcReduction="20000"/>
          </a:bodyPr>
          <a:lstStyle/>
          <a:p>
            <a:r>
              <a:rPr lang="en-US" dirty="0"/>
              <a:t>Meeting in my office with Karen Rosenberg and Susan Blake</a:t>
            </a:r>
          </a:p>
        </p:txBody>
      </p:sp>
      <p:sp>
        <p:nvSpPr>
          <p:cNvPr id="3" name="Content Placeholder 2">
            <a:extLst>
              <a:ext uri="{FF2B5EF4-FFF2-40B4-BE49-F238E27FC236}">
                <a16:creationId xmlns:a16="http://schemas.microsoft.com/office/drawing/2014/main" id="{677A9FD0-FD1B-E203-8241-B8D804ED758A}"/>
              </a:ext>
            </a:extLst>
          </p:cNvPr>
          <p:cNvSpPr>
            <a:spLocks noGrp="1"/>
          </p:cNvSpPr>
          <p:nvPr>
            <p:ph sz="half" idx="2"/>
          </p:nvPr>
        </p:nvSpPr>
        <p:spPr/>
        <p:txBody>
          <a:bodyPr>
            <a:normAutofit lnSpcReduction="10000"/>
          </a:bodyPr>
          <a:lstStyle/>
          <a:p>
            <a:r>
              <a:rPr lang="en-US" dirty="0"/>
              <a:t>Opportunity to listen to their concerns after reading remarks in the local newspaper attributed to Ms. Rosenberg</a:t>
            </a:r>
          </a:p>
        </p:txBody>
      </p:sp>
      <p:sp>
        <p:nvSpPr>
          <p:cNvPr id="4" name="Text Placeholder 3">
            <a:extLst>
              <a:ext uri="{FF2B5EF4-FFF2-40B4-BE49-F238E27FC236}">
                <a16:creationId xmlns:a16="http://schemas.microsoft.com/office/drawing/2014/main" id="{9DC4BA07-840F-05F6-8279-C246C594E4C8}"/>
              </a:ext>
            </a:extLst>
          </p:cNvPr>
          <p:cNvSpPr>
            <a:spLocks noGrp="1"/>
          </p:cNvSpPr>
          <p:nvPr>
            <p:ph type="body" sz="quarter" idx="3"/>
          </p:nvPr>
        </p:nvSpPr>
        <p:spPr/>
        <p:txBody>
          <a:bodyPr>
            <a:normAutofit fontScale="92500"/>
          </a:bodyPr>
          <a:lstStyle/>
          <a:p>
            <a:r>
              <a:rPr lang="en-US" dirty="0"/>
              <a:t>THE MEETING WAS CORDIAL</a:t>
            </a:r>
          </a:p>
        </p:txBody>
      </p:sp>
      <p:sp>
        <p:nvSpPr>
          <p:cNvPr id="5" name="Content Placeholder 4">
            <a:extLst>
              <a:ext uri="{FF2B5EF4-FFF2-40B4-BE49-F238E27FC236}">
                <a16:creationId xmlns:a16="http://schemas.microsoft.com/office/drawing/2014/main" id="{7D1F7AF2-52C2-198F-38A9-F44F4AAE8410}"/>
              </a:ext>
            </a:extLst>
          </p:cNvPr>
          <p:cNvSpPr>
            <a:spLocks noGrp="1"/>
          </p:cNvSpPr>
          <p:nvPr>
            <p:ph sz="quarter" idx="4"/>
          </p:nvPr>
        </p:nvSpPr>
        <p:spPr/>
        <p:txBody>
          <a:bodyPr/>
          <a:lstStyle/>
          <a:p>
            <a:r>
              <a:rPr lang="en-US" dirty="0"/>
              <a:t>It ended after I answered all of their concerns.</a:t>
            </a:r>
          </a:p>
        </p:txBody>
      </p:sp>
      <p:sp>
        <p:nvSpPr>
          <p:cNvPr id="6" name="Title 5">
            <a:extLst>
              <a:ext uri="{FF2B5EF4-FFF2-40B4-BE49-F238E27FC236}">
                <a16:creationId xmlns:a16="http://schemas.microsoft.com/office/drawing/2014/main" id="{B9880139-6210-3749-8328-1797057253BC}"/>
              </a:ext>
            </a:extLst>
          </p:cNvPr>
          <p:cNvSpPr>
            <a:spLocks noGrp="1"/>
          </p:cNvSpPr>
          <p:nvPr>
            <p:ph type="title"/>
          </p:nvPr>
        </p:nvSpPr>
        <p:spPr/>
        <p:txBody>
          <a:bodyPr/>
          <a:lstStyle/>
          <a:p>
            <a:r>
              <a:rPr lang="en-US" dirty="0"/>
              <a:t>July 13, 2023</a:t>
            </a:r>
          </a:p>
        </p:txBody>
      </p:sp>
    </p:spTree>
    <p:extLst>
      <p:ext uri="{BB962C8B-B14F-4D97-AF65-F5344CB8AC3E}">
        <p14:creationId xmlns:p14="http://schemas.microsoft.com/office/powerpoint/2010/main" val="37894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4">
                                            <p:txEl>
                                              <p:pRg st="0" end="0"/>
                                            </p:txEl>
                                          </p:spTgt>
                                        </p:tgtEl>
                                      </p:cBhvr>
                                    </p:animEffect>
                                    <p:animScale>
                                      <p:cBhvr>
                                        <p:cTn id="24" dur="250" autoRev="1" fill="hold"/>
                                        <p:tgtEl>
                                          <p:spTgt spid="4">
                                            <p:txEl>
                                              <p:pRg st="0" end="0"/>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down)">
                                      <p:cBhvr>
                                        <p:cTn id="29" dur="580">
                                          <p:stCondLst>
                                            <p:cond delay="0"/>
                                          </p:stCondLst>
                                        </p:cTn>
                                        <p:tgtEl>
                                          <p:spTgt spid="5">
                                            <p:txEl>
                                              <p:pRg st="0" end="0"/>
                                            </p:txEl>
                                          </p:spTgt>
                                        </p:tgtEl>
                                      </p:cBhvr>
                                    </p:animEffect>
                                    <p:anim calcmode="lin" valueType="num">
                                      <p:cBhvr>
                                        <p:cTn id="30"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xEl>
                                              <p:pRg st="0" end="0"/>
                                            </p:txEl>
                                          </p:spTgt>
                                        </p:tgtEl>
                                      </p:cBhvr>
                                      <p:to x="100000" y="60000"/>
                                    </p:animScale>
                                    <p:animScale>
                                      <p:cBhvr>
                                        <p:cTn id="36" dur="166" decel="50000">
                                          <p:stCondLst>
                                            <p:cond delay="676"/>
                                          </p:stCondLst>
                                        </p:cTn>
                                        <p:tgtEl>
                                          <p:spTgt spid="5">
                                            <p:txEl>
                                              <p:pRg st="0" end="0"/>
                                            </p:txEl>
                                          </p:spTgt>
                                        </p:tgtEl>
                                      </p:cBhvr>
                                      <p:to x="100000" y="100000"/>
                                    </p:animScale>
                                    <p:animScale>
                                      <p:cBhvr>
                                        <p:cTn id="37" dur="26">
                                          <p:stCondLst>
                                            <p:cond delay="1312"/>
                                          </p:stCondLst>
                                        </p:cTn>
                                        <p:tgtEl>
                                          <p:spTgt spid="5">
                                            <p:txEl>
                                              <p:pRg st="0" end="0"/>
                                            </p:txEl>
                                          </p:spTgt>
                                        </p:tgtEl>
                                      </p:cBhvr>
                                      <p:to x="100000" y="80000"/>
                                    </p:animScale>
                                    <p:animScale>
                                      <p:cBhvr>
                                        <p:cTn id="38" dur="166" decel="50000">
                                          <p:stCondLst>
                                            <p:cond delay="1338"/>
                                          </p:stCondLst>
                                        </p:cTn>
                                        <p:tgtEl>
                                          <p:spTgt spid="5">
                                            <p:txEl>
                                              <p:pRg st="0" end="0"/>
                                            </p:txEl>
                                          </p:spTgt>
                                        </p:tgtEl>
                                      </p:cBhvr>
                                      <p:to x="100000" y="100000"/>
                                    </p:animScale>
                                    <p:animScale>
                                      <p:cBhvr>
                                        <p:cTn id="39" dur="26">
                                          <p:stCondLst>
                                            <p:cond delay="1642"/>
                                          </p:stCondLst>
                                        </p:cTn>
                                        <p:tgtEl>
                                          <p:spTgt spid="5">
                                            <p:txEl>
                                              <p:pRg st="0" end="0"/>
                                            </p:txEl>
                                          </p:spTgt>
                                        </p:tgtEl>
                                      </p:cBhvr>
                                      <p:to x="100000" y="90000"/>
                                    </p:animScale>
                                    <p:animScale>
                                      <p:cBhvr>
                                        <p:cTn id="40" dur="166" decel="50000">
                                          <p:stCondLst>
                                            <p:cond delay="1668"/>
                                          </p:stCondLst>
                                        </p:cTn>
                                        <p:tgtEl>
                                          <p:spTgt spid="5">
                                            <p:txEl>
                                              <p:pRg st="0" end="0"/>
                                            </p:txEl>
                                          </p:spTgt>
                                        </p:tgtEl>
                                      </p:cBhvr>
                                      <p:to x="100000" y="100000"/>
                                    </p:animScale>
                                    <p:animScale>
                                      <p:cBhvr>
                                        <p:cTn id="41" dur="26">
                                          <p:stCondLst>
                                            <p:cond delay="1808"/>
                                          </p:stCondLst>
                                        </p:cTn>
                                        <p:tgtEl>
                                          <p:spTgt spid="5">
                                            <p:txEl>
                                              <p:pRg st="0" end="0"/>
                                            </p:txEl>
                                          </p:spTgt>
                                        </p:tgtEl>
                                      </p:cBhvr>
                                      <p:to x="100000" y="95000"/>
                                    </p:animScale>
                                    <p:animScale>
                                      <p:cBhvr>
                                        <p:cTn id="42"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31ECACF-F1A9-4B8F-83E8-882269BEB976}"/>
              </a:ext>
            </a:extLst>
          </p:cNvPr>
          <p:cNvGraphicFramePr>
            <a:graphicFrameLocks noGrp="1"/>
          </p:cNvGraphicFramePr>
          <p:nvPr>
            <p:ph idx="4294967295"/>
            <p:extLst>
              <p:ext uri="{D42A27DB-BD31-4B8C-83A1-F6EECF244321}">
                <p14:modId xmlns:p14="http://schemas.microsoft.com/office/powerpoint/2010/main" val="3385144189"/>
              </p:ext>
            </p:extLst>
          </p:nvPr>
        </p:nvGraphicFramePr>
        <p:xfrm>
          <a:off x="838200" y="872434"/>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12F2431-D53F-0972-5D5C-348CFEF9DC3C}"/>
              </a:ext>
            </a:extLst>
          </p:cNvPr>
          <p:cNvSpPr txBox="1"/>
          <p:nvPr/>
        </p:nvSpPr>
        <p:spPr>
          <a:xfrm>
            <a:off x="4942437" y="5471379"/>
            <a:ext cx="18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Day # of season</a:t>
            </a:r>
          </a:p>
        </p:txBody>
      </p:sp>
    </p:spTree>
    <p:extLst>
      <p:ext uri="{BB962C8B-B14F-4D97-AF65-F5344CB8AC3E}">
        <p14:creationId xmlns:p14="http://schemas.microsoft.com/office/powerpoint/2010/main" val="17090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80027DB-0DC6-40BA-9C0C-2042E64A1FAC}"/>
              </a:ext>
            </a:extLst>
          </p:cNvPr>
          <p:cNvGraphicFramePr>
            <a:graphicFrameLocks noGrp="1"/>
          </p:cNvGraphicFramePr>
          <p:nvPr>
            <p:ph idx="4294967295"/>
            <p:extLst>
              <p:ext uri="{D42A27DB-BD31-4B8C-83A1-F6EECF244321}">
                <p14:modId xmlns:p14="http://schemas.microsoft.com/office/powerpoint/2010/main" val="2080659645"/>
              </p:ext>
            </p:extLst>
          </p:nvPr>
        </p:nvGraphicFramePr>
        <p:xfrm>
          <a:off x="838200" y="88406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F2C092E-6B7C-488D-9449-F8F568EDC6C4}"/>
              </a:ext>
            </a:extLst>
          </p:cNvPr>
          <p:cNvSpPr txBox="1"/>
          <p:nvPr/>
        </p:nvSpPr>
        <p:spPr>
          <a:xfrm>
            <a:off x="5181600" y="5486400"/>
            <a:ext cx="1828800" cy="369332"/>
          </a:xfrm>
          <a:prstGeom prst="rect">
            <a:avLst/>
          </a:prstGeom>
          <a:noFill/>
        </p:spPr>
        <p:txBody>
          <a:bodyPr wrap="square" rtlCol="0">
            <a:spAutoFit/>
          </a:bodyPr>
          <a:lstStyle/>
          <a:p>
            <a:r>
              <a:rPr lang="en-US" dirty="0"/>
              <a:t>Day # of season</a:t>
            </a:r>
          </a:p>
        </p:txBody>
      </p:sp>
    </p:spTree>
    <p:extLst>
      <p:ext uri="{BB962C8B-B14F-4D97-AF65-F5344CB8AC3E}">
        <p14:creationId xmlns:p14="http://schemas.microsoft.com/office/powerpoint/2010/main" val="3537054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DB88F75-0E37-4975-8A97-992D978CE62E}"/>
              </a:ext>
            </a:extLst>
          </p:cNvPr>
          <p:cNvGraphicFramePr>
            <a:graphicFrameLocks noGrp="1"/>
          </p:cNvGraphicFramePr>
          <p:nvPr>
            <p:ph idx="4294967295"/>
            <p:extLst>
              <p:ext uri="{D42A27DB-BD31-4B8C-83A1-F6EECF244321}">
                <p14:modId xmlns:p14="http://schemas.microsoft.com/office/powerpoint/2010/main" val="970377787"/>
              </p:ext>
            </p:extLst>
          </p:nvPr>
        </p:nvGraphicFramePr>
        <p:xfrm>
          <a:off x="838200" y="104787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8B0FD01-D3E1-ADD8-81BA-5316406A885A}"/>
              </a:ext>
            </a:extLst>
          </p:cNvPr>
          <p:cNvSpPr txBox="1"/>
          <p:nvPr/>
        </p:nvSpPr>
        <p:spPr>
          <a:xfrm>
            <a:off x="5181600" y="5561812"/>
            <a:ext cx="1828800" cy="369332"/>
          </a:xfrm>
          <a:prstGeom prst="rect">
            <a:avLst/>
          </a:prstGeom>
          <a:noFill/>
        </p:spPr>
        <p:txBody>
          <a:bodyPr wrap="square" rtlCol="0">
            <a:spAutoFit/>
          </a:bodyPr>
          <a:lstStyle/>
          <a:p>
            <a:r>
              <a:rPr lang="en-US" dirty="0"/>
              <a:t>Day # of season</a:t>
            </a:r>
          </a:p>
        </p:txBody>
      </p:sp>
    </p:spTree>
    <p:extLst>
      <p:ext uri="{BB962C8B-B14F-4D97-AF65-F5344CB8AC3E}">
        <p14:creationId xmlns:p14="http://schemas.microsoft.com/office/powerpoint/2010/main" val="182822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B52A85F-6329-444D-1F1F-A590CEFECF0D}"/>
              </a:ext>
            </a:extLst>
          </p:cNvPr>
          <p:cNvSpPr>
            <a:spLocks noGrp="1"/>
          </p:cNvSpPr>
          <p:nvPr>
            <p:ph type="body" idx="1"/>
          </p:nvPr>
        </p:nvSpPr>
        <p:spPr>
          <a:xfrm>
            <a:off x="1171859" y="2348254"/>
            <a:ext cx="2449638" cy="644518"/>
          </a:xfrm>
        </p:spPr>
        <p:txBody>
          <a:bodyPr>
            <a:normAutofit/>
          </a:bodyPr>
          <a:lstStyle/>
          <a:p>
            <a:r>
              <a:rPr lang="en-US" dirty="0"/>
              <a:t>          2017</a:t>
            </a:r>
          </a:p>
        </p:txBody>
      </p:sp>
      <p:sp>
        <p:nvSpPr>
          <p:cNvPr id="9" name="Content Placeholder 8">
            <a:extLst>
              <a:ext uri="{FF2B5EF4-FFF2-40B4-BE49-F238E27FC236}">
                <a16:creationId xmlns:a16="http://schemas.microsoft.com/office/drawing/2014/main" id="{AF9AF3ED-3AD7-0473-5E76-E0E4153DD701}"/>
              </a:ext>
            </a:extLst>
          </p:cNvPr>
          <p:cNvSpPr>
            <a:spLocks noGrp="1"/>
          </p:cNvSpPr>
          <p:nvPr>
            <p:ph sz="half" idx="2"/>
          </p:nvPr>
        </p:nvSpPr>
        <p:spPr>
          <a:xfrm>
            <a:off x="981740" y="2862730"/>
            <a:ext cx="2663570" cy="2449645"/>
          </a:xfrm>
        </p:spPr>
        <p:txBody>
          <a:bodyPr/>
          <a:lstStyle/>
          <a:p>
            <a:r>
              <a:rPr lang="en-US" dirty="0"/>
              <a:t>122 per day</a:t>
            </a:r>
          </a:p>
        </p:txBody>
      </p:sp>
      <p:sp>
        <p:nvSpPr>
          <p:cNvPr id="10" name="Text Placeholder 9">
            <a:extLst>
              <a:ext uri="{FF2B5EF4-FFF2-40B4-BE49-F238E27FC236}">
                <a16:creationId xmlns:a16="http://schemas.microsoft.com/office/drawing/2014/main" id="{C90ADCA7-19C4-C027-52B9-51680FC9C0E5}"/>
              </a:ext>
            </a:extLst>
          </p:cNvPr>
          <p:cNvSpPr>
            <a:spLocks noGrp="1"/>
          </p:cNvSpPr>
          <p:nvPr>
            <p:ph type="body" sz="quarter" idx="3"/>
          </p:nvPr>
        </p:nvSpPr>
        <p:spPr>
          <a:xfrm>
            <a:off x="3155153" y="2341464"/>
            <a:ext cx="3435858" cy="606026"/>
          </a:xfrm>
        </p:spPr>
        <p:txBody>
          <a:bodyPr/>
          <a:lstStyle/>
          <a:p>
            <a:r>
              <a:rPr lang="en-US" dirty="0"/>
              <a:t>             2018</a:t>
            </a:r>
          </a:p>
        </p:txBody>
      </p:sp>
      <p:sp>
        <p:nvSpPr>
          <p:cNvPr id="11" name="Content Placeholder 10">
            <a:extLst>
              <a:ext uri="{FF2B5EF4-FFF2-40B4-BE49-F238E27FC236}">
                <a16:creationId xmlns:a16="http://schemas.microsoft.com/office/drawing/2014/main" id="{C41655E1-A06F-65FF-7E26-7CB9FC0C71B2}"/>
              </a:ext>
            </a:extLst>
          </p:cNvPr>
          <p:cNvSpPr>
            <a:spLocks noGrp="1"/>
          </p:cNvSpPr>
          <p:nvPr>
            <p:ph sz="quarter" idx="4"/>
          </p:nvPr>
        </p:nvSpPr>
        <p:spPr>
          <a:xfrm>
            <a:off x="3407565" y="2885935"/>
            <a:ext cx="2931033" cy="2449645"/>
          </a:xfrm>
        </p:spPr>
        <p:txBody>
          <a:bodyPr/>
          <a:lstStyle/>
          <a:p>
            <a:r>
              <a:rPr lang="en-US" dirty="0"/>
              <a:t>154 per day</a:t>
            </a:r>
          </a:p>
        </p:txBody>
      </p:sp>
      <p:sp>
        <p:nvSpPr>
          <p:cNvPr id="6" name="Title 5">
            <a:extLst>
              <a:ext uri="{FF2B5EF4-FFF2-40B4-BE49-F238E27FC236}">
                <a16:creationId xmlns:a16="http://schemas.microsoft.com/office/drawing/2014/main" id="{CF6A6AB7-1B74-3839-1AC0-F9E09302F1C9}"/>
              </a:ext>
            </a:extLst>
          </p:cNvPr>
          <p:cNvSpPr>
            <a:spLocks noGrp="1"/>
          </p:cNvSpPr>
          <p:nvPr>
            <p:ph type="title"/>
          </p:nvPr>
        </p:nvSpPr>
        <p:spPr>
          <a:xfrm>
            <a:off x="1169850" y="958390"/>
            <a:ext cx="9852300" cy="1344613"/>
          </a:xfrm>
        </p:spPr>
        <p:txBody>
          <a:bodyPr>
            <a:normAutofit/>
          </a:bodyPr>
          <a:lstStyle/>
          <a:p>
            <a:pPr algn="ctr"/>
            <a:r>
              <a:rPr lang="en-US" dirty="0"/>
              <a:t>AVERAGE DAILY POOL ATTENDANCE FOR THE LAST THREE YEARS OF SERVICE</a:t>
            </a:r>
          </a:p>
        </p:txBody>
      </p:sp>
      <p:sp>
        <p:nvSpPr>
          <p:cNvPr id="14" name="TextBox 13">
            <a:extLst>
              <a:ext uri="{FF2B5EF4-FFF2-40B4-BE49-F238E27FC236}">
                <a16:creationId xmlns:a16="http://schemas.microsoft.com/office/drawing/2014/main" id="{3C1F19AE-4D11-E787-2189-91434FA5F887}"/>
              </a:ext>
            </a:extLst>
          </p:cNvPr>
          <p:cNvSpPr txBox="1"/>
          <p:nvPr/>
        </p:nvSpPr>
        <p:spPr>
          <a:xfrm>
            <a:off x="5780623" y="2485825"/>
            <a:ext cx="2543175" cy="461665"/>
          </a:xfrm>
          <a:prstGeom prst="rect">
            <a:avLst/>
          </a:prstGeom>
          <a:noFill/>
        </p:spPr>
        <p:txBody>
          <a:bodyPr wrap="square" rtlCol="0">
            <a:spAutoFit/>
          </a:bodyPr>
          <a:lstStyle/>
          <a:p>
            <a:r>
              <a:rPr lang="en-US" sz="2400" b="1" dirty="0"/>
              <a:t>        2019 </a:t>
            </a:r>
          </a:p>
        </p:txBody>
      </p:sp>
      <p:sp>
        <p:nvSpPr>
          <p:cNvPr id="15" name="TextBox 14">
            <a:extLst>
              <a:ext uri="{FF2B5EF4-FFF2-40B4-BE49-F238E27FC236}">
                <a16:creationId xmlns:a16="http://schemas.microsoft.com/office/drawing/2014/main" id="{1F9DEBDC-59B1-29FE-C42D-744C3DAD59DD}"/>
              </a:ext>
            </a:extLst>
          </p:cNvPr>
          <p:cNvSpPr txBox="1"/>
          <p:nvPr/>
        </p:nvSpPr>
        <p:spPr>
          <a:xfrm>
            <a:off x="5930736" y="2925811"/>
            <a:ext cx="2543175" cy="523220"/>
          </a:xfrm>
          <a:prstGeom prst="rect">
            <a:avLst/>
          </a:prstGeom>
          <a:noFill/>
        </p:spPr>
        <p:txBody>
          <a:bodyPr wrap="square" rtlCol="0">
            <a:spAutoFit/>
          </a:bodyPr>
          <a:lstStyle/>
          <a:p>
            <a:r>
              <a:rPr lang="en-US" sz="2800" dirty="0"/>
              <a:t>142 per day</a:t>
            </a:r>
          </a:p>
        </p:txBody>
      </p:sp>
      <p:sp>
        <p:nvSpPr>
          <p:cNvPr id="16" name="TextBox 15">
            <a:extLst>
              <a:ext uri="{FF2B5EF4-FFF2-40B4-BE49-F238E27FC236}">
                <a16:creationId xmlns:a16="http://schemas.microsoft.com/office/drawing/2014/main" id="{CF570690-87DB-CD1E-2C74-B7A4923DB495}"/>
              </a:ext>
            </a:extLst>
          </p:cNvPr>
          <p:cNvSpPr txBox="1"/>
          <p:nvPr/>
        </p:nvSpPr>
        <p:spPr>
          <a:xfrm>
            <a:off x="8694653" y="2485825"/>
            <a:ext cx="1998156" cy="400110"/>
          </a:xfrm>
          <a:prstGeom prst="rect">
            <a:avLst/>
          </a:prstGeom>
          <a:noFill/>
        </p:spPr>
        <p:txBody>
          <a:bodyPr wrap="square" rtlCol="0">
            <a:spAutoFit/>
          </a:bodyPr>
          <a:lstStyle/>
          <a:p>
            <a:r>
              <a:rPr lang="en-US" sz="2000" b="1" dirty="0"/>
              <a:t>3 Year Avg</a:t>
            </a:r>
          </a:p>
        </p:txBody>
      </p:sp>
      <p:sp>
        <p:nvSpPr>
          <p:cNvPr id="17" name="TextBox 16">
            <a:extLst>
              <a:ext uri="{FF2B5EF4-FFF2-40B4-BE49-F238E27FC236}">
                <a16:creationId xmlns:a16="http://schemas.microsoft.com/office/drawing/2014/main" id="{7946FD9F-ABCF-716B-853D-A69E6D9BEF03}"/>
              </a:ext>
            </a:extLst>
          </p:cNvPr>
          <p:cNvSpPr txBox="1"/>
          <p:nvPr/>
        </p:nvSpPr>
        <p:spPr>
          <a:xfrm>
            <a:off x="8694653" y="2987366"/>
            <a:ext cx="2504930" cy="461665"/>
          </a:xfrm>
          <a:prstGeom prst="rect">
            <a:avLst/>
          </a:prstGeom>
          <a:noFill/>
        </p:spPr>
        <p:txBody>
          <a:bodyPr wrap="square" rtlCol="0">
            <a:spAutoFit/>
          </a:bodyPr>
          <a:lstStyle/>
          <a:p>
            <a:r>
              <a:rPr lang="en-US" sz="2400" dirty="0"/>
              <a:t>140 per day</a:t>
            </a:r>
          </a:p>
        </p:txBody>
      </p:sp>
      <p:pic>
        <p:nvPicPr>
          <p:cNvPr id="3" name="Picture 2" descr="A person holding a piece of paper&#10;&#10;Description automatically generated">
            <a:extLst>
              <a:ext uri="{FF2B5EF4-FFF2-40B4-BE49-F238E27FC236}">
                <a16:creationId xmlns:a16="http://schemas.microsoft.com/office/drawing/2014/main" id="{CE34CCA5-4E8F-FC80-B39A-228169535DB2}"/>
              </a:ext>
            </a:extLst>
          </p:cNvPr>
          <p:cNvPicPr>
            <a:picLocks noChangeAspect="1"/>
          </p:cNvPicPr>
          <p:nvPr/>
        </p:nvPicPr>
        <p:blipFill rotWithShape="1">
          <a:blip r:embed="rId2">
            <a:extLst>
              <a:ext uri="{28A0092B-C50C-407E-A947-70E740481C1C}">
                <a14:useLocalDpi xmlns:a14="http://schemas.microsoft.com/office/drawing/2010/main" val="0"/>
              </a:ext>
            </a:extLst>
          </a:blip>
          <a:srcRect l="5990" r="4791"/>
          <a:stretch/>
        </p:blipFill>
        <p:spPr>
          <a:xfrm rot="5400000">
            <a:off x="5366536" y="3744972"/>
            <a:ext cx="3213326" cy="2701197"/>
          </a:xfrm>
          <a:prstGeom prst="rect">
            <a:avLst/>
          </a:prstGeom>
        </p:spPr>
      </p:pic>
      <p:pic>
        <p:nvPicPr>
          <p:cNvPr id="5" name="Picture 4" descr="A paper with numbers and a note&#10;&#10;Description automatically generated">
            <a:extLst>
              <a:ext uri="{FF2B5EF4-FFF2-40B4-BE49-F238E27FC236}">
                <a16:creationId xmlns:a16="http://schemas.microsoft.com/office/drawing/2014/main" id="{EE3F48CE-A5AD-80CC-5E95-D2DDA2B34985}"/>
              </a:ext>
            </a:extLst>
          </p:cNvPr>
          <p:cNvPicPr>
            <a:picLocks noChangeAspect="1"/>
          </p:cNvPicPr>
          <p:nvPr/>
        </p:nvPicPr>
        <p:blipFill rotWithShape="1">
          <a:blip r:embed="rId3">
            <a:extLst>
              <a:ext uri="{28A0092B-C50C-407E-A947-70E740481C1C}">
                <a14:useLocalDpi xmlns:a14="http://schemas.microsoft.com/office/drawing/2010/main" val="0"/>
              </a:ext>
            </a:extLst>
          </a:blip>
          <a:srcRect l="12928" t="6867" r="7706" b="8922"/>
          <a:stretch/>
        </p:blipFill>
        <p:spPr>
          <a:xfrm rot="5400000">
            <a:off x="1694724" y="3817193"/>
            <a:ext cx="3213085" cy="2557006"/>
          </a:xfrm>
          <a:prstGeom prst="rect">
            <a:avLst/>
          </a:prstGeom>
        </p:spPr>
      </p:pic>
    </p:spTree>
    <p:extLst>
      <p:ext uri="{BB962C8B-B14F-4D97-AF65-F5344CB8AC3E}">
        <p14:creationId xmlns:p14="http://schemas.microsoft.com/office/powerpoint/2010/main" val="246436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1" grpId="0" build="p"/>
      <p:bldP spid="6"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3B3EF6-9056-C220-01D3-C42C08917904}"/>
              </a:ext>
            </a:extLst>
          </p:cNvPr>
          <p:cNvSpPr txBox="1"/>
          <p:nvPr/>
        </p:nvSpPr>
        <p:spPr>
          <a:xfrm>
            <a:off x="2208880" y="5818407"/>
            <a:ext cx="3234799" cy="369332"/>
          </a:xfrm>
          <a:prstGeom prst="rect">
            <a:avLst/>
          </a:prstGeom>
          <a:noFill/>
        </p:spPr>
        <p:txBody>
          <a:bodyPr wrap="square" rtlCol="0">
            <a:spAutoFit/>
          </a:bodyPr>
          <a:lstStyle/>
          <a:p>
            <a:r>
              <a:rPr lang="en-US" b="1" dirty="0"/>
              <a:t>Peak Hour Attendance Avg</a:t>
            </a:r>
          </a:p>
        </p:txBody>
      </p:sp>
      <p:sp>
        <p:nvSpPr>
          <p:cNvPr id="6" name="TextBox 5">
            <a:extLst>
              <a:ext uri="{FF2B5EF4-FFF2-40B4-BE49-F238E27FC236}">
                <a16:creationId xmlns:a16="http://schemas.microsoft.com/office/drawing/2014/main" id="{1CDBA448-29F2-CFAF-E7A4-D16B29A34FCF}"/>
              </a:ext>
            </a:extLst>
          </p:cNvPr>
          <p:cNvSpPr txBox="1"/>
          <p:nvPr/>
        </p:nvSpPr>
        <p:spPr>
          <a:xfrm>
            <a:off x="7200348" y="5775275"/>
            <a:ext cx="4014650" cy="369332"/>
          </a:xfrm>
          <a:prstGeom prst="rect">
            <a:avLst/>
          </a:prstGeom>
          <a:noFill/>
        </p:spPr>
        <p:txBody>
          <a:bodyPr wrap="square" rtlCol="0">
            <a:spAutoFit/>
          </a:bodyPr>
          <a:lstStyle/>
          <a:p>
            <a:r>
              <a:rPr lang="en-US" b="1" dirty="0"/>
              <a:t>Highest Hour Attendance Per Year</a:t>
            </a:r>
          </a:p>
        </p:txBody>
      </p:sp>
      <p:graphicFrame>
        <p:nvGraphicFramePr>
          <p:cNvPr id="10" name="Content Placeholder 9">
            <a:extLst>
              <a:ext uri="{FF2B5EF4-FFF2-40B4-BE49-F238E27FC236}">
                <a16:creationId xmlns:a16="http://schemas.microsoft.com/office/drawing/2014/main" id="{C316D139-73BF-46EB-964A-579B8BD32757}"/>
              </a:ext>
            </a:extLst>
          </p:cNvPr>
          <p:cNvGraphicFramePr>
            <a:graphicFrameLocks noGrp="1"/>
          </p:cNvGraphicFramePr>
          <p:nvPr>
            <p:ph idx="4294967295"/>
            <p:extLst>
              <p:ext uri="{D42A27DB-BD31-4B8C-83A1-F6EECF244321}">
                <p14:modId xmlns:p14="http://schemas.microsoft.com/office/powerpoint/2010/main" val="4109355629"/>
              </p:ext>
            </p:extLst>
          </p:nvPr>
        </p:nvGraphicFramePr>
        <p:xfrm>
          <a:off x="119332" y="722865"/>
          <a:ext cx="11953337" cy="46820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159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931C-5427-5C96-9345-3432A0B6DBE4}"/>
              </a:ext>
            </a:extLst>
          </p:cNvPr>
          <p:cNvSpPr>
            <a:spLocks noGrp="1"/>
          </p:cNvSpPr>
          <p:nvPr>
            <p:ph type="title"/>
          </p:nvPr>
        </p:nvSpPr>
        <p:spPr/>
        <p:txBody>
          <a:bodyPr/>
          <a:lstStyle/>
          <a:p>
            <a:pPr algn="ctr"/>
            <a:r>
              <a:rPr lang="en-US" dirty="0"/>
              <a:t>Thank you to the City Council.</a:t>
            </a:r>
            <a:br>
              <a:rPr lang="en-US" dirty="0"/>
            </a:br>
            <a:r>
              <a:rPr lang="en-US" dirty="0"/>
              <a:t>Thank you to the residents.</a:t>
            </a:r>
          </a:p>
        </p:txBody>
      </p:sp>
      <p:sp>
        <p:nvSpPr>
          <p:cNvPr id="3" name="Content Placeholder 2">
            <a:extLst>
              <a:ext uri="{FF2B5EF4-FFF2-40B4-BE49-F238E27FC236}">
                <a16:creationId xmlns:a16="http://schemas.microsoft.com/office/drawing/2014/main" id="{548B14EA-E35F-E521-8693-ACE2402C47CA}"/>
              </a:ext>
            </a:extLst>
          </p:cNvPr>
          <p:cNvSpPr>
            <a:spLocks noGrp="1"/>
          </p:cNvSpPr>
          <p:nvPr>
            <p:ph idx="1"/>
          </p:nvPr>
        </p:nvSpPr>
        <p:spPr/>
        <p:txBody>
          <a:bodyPr/>
          <a:lstStyle/>
          <a:p>
            <a:r>
              <a:rPr lang="en-US" dirty="0"/>
              <a:t>Thank you to everyone who has voiced an opinion about what to do with the </a:t>
            </a:r>
            <a:r>
              <a:rPr lang="en-US" dirty="0" err="1"/>
              <a:t>Budlong</a:t>
            </a:r>
            <a:r>
              <a:rPr lang="en-US" dirty="0"/>
              <a:t> pool.</a:t>
            </a:r>
          </a:p>
          <a:p>
            <a:r>
              <a:rPr lang="en-US" dirty="0"/>
              <a:t>There has been much debate about whether we should save a recreational facility that was built by the WPA (Works Project Administration) during the Presidency of Franklin Delano Roosevelt (1939) or build a new facility that will let us move forward for generations to come.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093F77D-37AE-6B77-4A2F-F68F9D4C4098}"/>
                  </a:ext>
                </a:extLst>
              </p14:cNvPr>
              <p14:cNvContentPartPr/>
              <p14:nvPr/>
            </p14:nvContentPartPr>
            <p14:xfrm>
              <a:off x="-294080" y="478027"/>
              <a:ext cx="360" cy="360"/>
            </p14:xfrm>
          </p:contentPart>
        </mc:Choice>
        <mc:Fallback xmlns="">
          <p:pic>
            <p:nvPicPr>
              <p:cNvPr id="4" name="Ink 3">
                <a:extLst>
                  <a:ext uri="{FF2B5EF4-FFF2-40B4-BE49-F238E27FC236}">
                    <a16:creationId xmlns:a16="http://schemas.microsoft.com/office/drawing/2014/main" id="{9093F77D-37AE-6B77-4A2F-F68F9D4C4098}"/>
                  </a:ext>
                </a:extLst>
              </p:cNvPr>
              <p:cNvPicPr/>
              <p:nvPr/>
            </p:nvPicPr>
            <p:blipFill>
              <a:blip r:embed="rId3"/>
              <a:stretch>
                <a:fillRect/>
              </a:stretch>
            </p:blipFill>
            <p:spPr>
              <a:xfrm>
                <a:off x="-300200" y="47190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837A077-AEC1-3A20-5375-1767F3273CA9}"/>
                  </a:ext>
                </a:extLst>
              </p14:cNvPr>
              <p14:cNvContentPartPr/>
              <p14:nvPr/>
            </p14:nvContentPartPr>
            <p14:xfrm>
              <a:off x="10452280" y="2591947"/>
              <a:ext cx="360" cy="360"/>
            </p14:xfrm>
          </p:contentPart>
        </mc:Choice>
        <mc:Fallback xmlns="">
          <p:pic>
            <p:nvPicPr>
              <p:cNvPr id="5" name="Ink 4">
                <a:extLst>
                  <a:ext uri="{FF2B5EF4-FFF2-40B4-BE49-F238E27FC236}">
                    <a16:creationId xmlns:a16="http://schemas.microsoft.com/office/drawing/2014/main" id="{4837A077-AEC1-3A20-5375-1767F3273CA9}"/>
                  </a:ext>
                </a:extLst>
              </p:cNvPr>
              <p:cNvPicPr/>
              <p:nvPr/>
            </p:nvPicPr>
            <p:blipFill>
              <a:blip r:embed="rId3"/>
              <a:stretch>
                <a:fillRect/>
              </a:stretch>
            </p:blipFill>
            <p:spPr>
              <a:xfrm>
                <a:off x="10446160" y="258582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D571CFBE-EC1E-AA08-123E-0C01397C94C4}"/>
                  </a:ext>
                </a:extLst>
              </p14:cNvPr>
              <p14:cNvContentPartPr/>
              <p14:nvPr/>
            </p14:nvContentPartPr>
            <p14:xfrm>
              <a:off x="1375240" y="1593667"/>
              <a:ext cx="360" cy="360"/>
            </p14:xfrm>
          </p:contentPart>
        </mc:Choice>
        <mc:Fallback xmlns="">
          <p:pic>
            <p:nvPicPr>
              <p:cNvPr id="6" name="Ink 5">
                <a:extLst>
                  <a:ext uri="{FF2B5EF4-FFF2-40B4-BE49-F238E27FC236}">
                    <a16:creationId xmlns:a16="http://schemas.microsoft.com/office/drawing/2014/main" id="{D571CFBE-EC1E-AA08-123E-0C01397C94C4}"/>
                  </a:ext>
                </a:extLst>
              </p:cNvPr>
              <p:cNvPicPr/>
              <p:nvPr/>
            </p:nvPicPr>
            <p:blipFill>
              <a:blip r:embed="rId3"/>
              <a:stretch>
                <a:fillRect/>
              </a:stretch>
            </p:blipFill>
            <p:spPr>
              <a:xfrm>
                <a:off x="1369120" y="1587547"/>
                <a:ext cx="12600" cy="12600"/>
              </a:xfrm>
              <a:prstGeom prst="rect">
                <a:avLst/>
              </a:prstGeom>
            </p:spPr>
          </p:pic>
        </mc:Fallback>
      </mc:AlternateContent>
    </p:spTree>
    <p:extLst>
      <p:ext uri="{BB962C8B-B14F-4D97-AF65-F5344CB8AC3E}">
        <p14:creationId xmlns:p14="http://schemas.microsoft.com/office/powerpoint/2010/main" val="33556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5E4DCF-A66E-6E06-817C-2AB3173CD0D3}"/>
              </a:ext>
            </a:extLst>
          </p:cNvPr>
          <p:cNvSpPr>
            <a:spLocks noGrp="1"/>
          </p:cNvSpPr>
          <p:nvPr>
            <p:ph type="body" idx="1"/>
          </p:nvPr>
        </p:nvSpPr>
        <p:spPr>
          <a:xfrm>
            <a:off x="7966929" y="1485619"/>
            <a:ext cx="4334256" cy="606026"/>
          </a:xfrm>
        </p:spPr>
        <p:txBody>
          <a:bodyPr/>
          <a:lstStyle/>
          <a:p>
            <a:r>
              <a:rPr lang="en-US" u="sng" dirty="0"/>
              <a:t>Why are they so high?</a:t>
            </a:r>
          </a:p>
        </p:txBody>
      </p:sp>
      <p:pic>
        <p:nvPicPr>
          <p:cNvPr id="8" name="Content Placeholder 7" descr="A white paper with numbers and a number on it&#10;&#10;Description automatically generated">
            <a:extLst>
              <a:ext uri="{FF2B5EF4-FFF2-40B4-BE49-F238E27FC236}">
                <a16:creationId xmlns:a16="http://schemas.microsoft.com/office/drawing/2014/main" id="{DE204BE7-9EBA-3B26-88AC-310D1817CCB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4710609" y="4880179"/>
            <a:ext cx="1947901" cy="1460926"/>
          </a:xfrm>
        </p:spPr>
      </p:pic>
      <p:sp>
        <p:nvSpPr>
          <p:cNvPr id="4" name="Text Placeholder 3">
            <a:extLst>
              <a:ext uri="{FF2B5EF4-FFF2-40B4-BE49-F238E27FC236}">
                <a16:creationId xmlns:a16="http://schemas.microsoft.com/office/drawing/2014/main" id="{C08056E2-2A73-147B-AD2E-C4C59C3E4802}"/>
              </a:ext>
            </a:extLst>
          </p:cNvPr>
          <p:cNvSpPr>
            <a:spLocks noGrp="1"/>
          </p:cNvSpPr>
          <p:nvPr>
            <p:ph type="body" sz="quarter" idx="3"/>
          </p:nvPr>
        </p:nvSpPr>
        <p:spPr>
          <a:xfrm>
            <a:off x="1572768" y="1422565"/>
            <a:ext cx="4334256" cy="606026"/>
          </a:xfrm>
        </p:spPr>
        <p:txBody>
          <a:bodyPr/>
          <a:lstStyle/>
          <a:p>
            <a:r>
              <a:rPr lang="en-US" u="sng" dirty="0"/>
              <a:t>WATER BILLS…</a:t>
            </a:r>
          </a:p>
        </p:txBody>
      </p:sp>
      <p:pic>
        <p:nvPicPr>
          <p:cNvPr id="10" name="Content Placeholder 9" descr="A paper with numbers and a number on it&#10;&#10;Description automatically generated">
            <a:extLst>
              <a:ext uri="{FF2B5EF4-FFF2-40B4-BE49-F238E27FC236}">
                <a16:creationId xmlns:a16="http://schemas.microsoft.com/office/drawing/2014/main" id="{5A8414B0-6A09-A2E6-E839-4036BE25FDA5}"/>
              </a:ext>
            </a:extLst>
          </p:cNvPr>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r="15089" b="10061"/>
          <a:stretch/>
        </p:blipFill>
        <p:spPr>
          <a:xfrm rot="5400000">
            <a:off x="6288667" y="3172495"/>
            <a:ext cx="1870538" cy="1485985"/>
          </a:xfrm>
        </p:spPr>
      </p:pic>
      <p:sp>
        <p:nvSpPr>
          <p:cNvPr id="6" name="Title 5">
            <a:extLst>
              <a:ext uri="{FF2B5EF4-FFF2-40B4-BE49-F238E27FC236}">
                <a16:creationId xmlns:a16="http://schemas.microsoft.com/office/drawing/2014/main" id="{8613382A-ADEA-5FBE-0D61-D20AF790B575}"/>
              </a:ext>
            </a:extLst>
          </p:cNvPr>
          <p:cNvSpPr>
            <a:spLocks noGrp="1"/>
          </p:cNvSpPr>
          <p:nvPr>
            <p:ph type="title"/>
          </p:nvPr>
        </p:nvSpPr>
        <p:spPr>
          <a:xfrm>
            <a:off x="810768" y="920549"/>
            <a:ext cx="10570464" cy="670507"/>
          </a:xfrm>
        </p:spPr>
        <p:txBody>
          <a:bodyPr>
            <a:normAutofit fontScale="90000"/>
          </a:bodyPr>
          <a:lstStyle/>
          <a:p>
            <a:pPr algn="ctr"/>
            <a:r>
              <a:rPr lang="en-US" i="1" dirty="0">
                <a:solidFill>
                  <a:srgbClr val="FF0000"/>
                </a:solidFill>
              </a:rPr>
              <a:t>ARE THERE CRACKS IN THE FOUNDATION?</a:t>
            </a:r>
          </a:p>
        </p:txBody>
      </p:sp>
      <p:pic>
        <p:nvPicPr>
          <p:cNvPr id="12" name="Picture 11" descr="A white paper with numbers and a black text&#10;&#10;Description automatically generated">
            <a:extLst>
              <a:ext uri="{FF2B5EF4-FFF2-40B4-BE49-F238E27FC236}">
                <a16:creationId xmlns:a16="http://schemas.microsoft.com/office/drawing/2014/main" id="{D7A09569-F695-76F3-00FD-DDFA7792AA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749117" y="2412291"/>
            <a:ext cx="1870887" cy="1403165"/>
          </a:xfrm>
          <a:prstGeom prst="rect">
            <a:avLst/>
          </a:prstGeom>
        </p:spPr>
      </p:pic>
      <p:pic>
        <p:nvPicPr>
          <p:cNvPr id="14" name="Picture 13" descr="A white paper with black lines&#10;&#10;Description automatically generated">
            <a:extLst>
              <a:ext uri="{FF2B5EF4-FFF2-40B4-BE49-F238E27FC236}">
                <a16:creationId xmlns:a16="http://schemas.microsoft.com/office/drawing/2014/main" id="{39CC014C-8F9D-543A-0CF0-19322691B3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244" y="2028591"/>
            <a:ext cx="4053155" cy="4648554"/>
          </a:xfrm>
          <a:prstGeom prst="rect">
            <a:avLst/>
          </a:prstGeom>
        </p:spPr>
      </p:pic>
      <p:pic>
        <p:nvPicPr>
          <p:cNvPr id="15" name="Picture 4" descr="A pipe coming out of a drain&#10;&#10;Description automatically generated">
            <a:extLst>
              <a:ext uri="{FF2B5EF4-FFF2-40B4-BE49-F238E27FC236}">
                <a16:creationId xmlns:a16="http://schemas.microsoft.com/office/drawing/2014/main" id="{26238F42-8EEB-7390-FE7F-B283CD56FF8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230" r="-4" b="3343"/>
          <a:stretch/>
        </p:blipFill>
        <p:spPr bwMode="auto">
          <a:xfrm>
            <a:off x="8122326" y="2156126"/>
            <a:ext cx="3258906" cy="36683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28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 calcmode="lin" valueType="num">
                                      <p:cBhvr additive="base">
                                        <p:cTn id="4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A pipe coming out of a drain&#10;&#10;Description automatically generated">
            <a:extLst>
              <a:ext uri="{FF2B5EF4-FFF2-40B4-BE49-F238E27FC236}">
                <a16:creationId xmlns:a16="http://schemas.microsoft.com/office/drawing/2014/main" id="{3AD9B1F3-1D2D-EDC4-DA88-B593C17E4A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30" r="-4" b="3343"/>
          <a:stretch/>
        </p:blipFill>
        <p:spPr bwMode="auto">
          <a:xfrm>
            <a:off x="778598" y="758766"/>
            <a:ext cx="3258906" cy="36683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A sidewalk next to a body of water&#10;&#10;Description automatically generated">
            <a:extLst>
              <a:ext uri="{FF2B5EF4-FFF2-40B4-BE49-F238E27FC236}">
                <a16:creationId xmlns:a16="http://schemas.microsoft.com/office/drawing/2014/main" id="{4E67CBBE-BEBA-5CA1-613C-BDB210666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7" r="3" b="13011"/>
          <a:stretch/>
        </p:blipFill>
        <p:spPr bwMode="auto">
          <a:xfrm>
            <a:off x="4110615" y="758766"/>
            <a:ext cx="3222233" cy="3668379"/>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A building with windows and a pond&#10;&#10;Description automatically generated with medium confidence">
            <a:extLst>
              <a:ext uri="{FF2B5EF4-FFF2-40B4-BE49-F238E27FC236}">
                <a16:creationId xmlns:a16="http://schemas.microsoft.com/office/drawing/2014/main" id="{9F56190A-3A52-D498-62D8-987F77C4A8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35926"/>
          <a:stretch/>
        </p:blipFill>
        <p:spPr bwMode="auto">
          <a:xfrm>
            <a:off x="7397385" y="769890"/>
            <a:ext cx="4016017" cy="3430918"/>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pond with algae and trees in the background&#10;&#10;Description automatically generated">
            <a:extLst>
              <a:ext uri="{FF2B5EF4-FFF2-40B4-BE49-F238E27FC236}">
                <a16:creationId xmlns:a16="http://schemas.microsoft.com/office/drawing/2014/main" id="{726E9C40-D42D-C97A-C4FD-67C345D263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676" r="-2" b="48237"/>
          <a:stretch/>
        </p:blipFill>
        <p:spPr bwMode="auto">
          <a:xfrm>
            <a:off x="778598" y="4552592"/>
            <a:ext cx="5276510" cy="1975988"/>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1D00BAD-B35E-BCCD-1F4C-1BC708BAF841}"/>
              </a:ext>
            </a:extLst>
          </p:cNvPr>
          <p:cNvSpPr txBox="1"/>
          <p:nvPr/>
        </p:nvSpPr>
        <p:spPr>
          <a:xfrm>
            <a:off x="5607113" y="4679602"/>
            <a:ext cx="6026590" cy="77058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1" u="sng" strike="noStrike" kern="1200" cap="none" spc="0" normalizeH="0" baseline="0" noProof="0" dirty="0">
                <a:ln>
                  <a:noFill/>
                </a:ln>
                <a:solidFill>
                  <a:prstClr val="black"/>
                </a:solidFill>
                <a:effectLst/>
                <a:uLnTx/>
                <a:uFillTx/>
                <a:latin typeface="Calibri Light" panose="020F0302020204030204"/>
                <a:ea typeface="+mn-ea"/>
                <a:cs typeface="+mn-cs"/>
              </a:rPr>
              <a:t>Current Pool Conditions</a:t>
            </a:r>
          </a:p>
        </p:txBody>
      </p:sp>
    </p:spTree>
    <p:extLst>
      <p:ext uri="{BB962C8B-B14F-4D97-AF65-F5344CB8AC3E}">
        <p14:creationId xmlns:p14="http://schemas.microsoft.com/office/powerpoint/2010/main" val="1447851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2355AD-47BD-45E4-1509-A7CDD8F45C9E}"/>
              </a:ext>
            </a:extLst>
          </p:cNvPr>
          <p:cNvSpPr txBox="1"/>
          <p:nvPr/>
        </p:nvSpPr>
        <p:spPr>
          <a:xfrm>
            <a:off x="2983580" y="841973"/>
            <a:ext cx="6361870" cy="707886"/>
          </a:xfrm>
          <a:prstGeom prst="rect">
            <a:avLst/>
          </a:prstGeom>
          <a:noFill/>
        </p:spPr>
        <p:txBody>
          <a:bodyPr wrap="square" rtlCol="0">
            <a:spAutoFit/>
          </a:bodyPr>
          <a:lstStyle/>
          <a:p>
            <a:r>
              <a:rPr lang="en-US" sz="4000" b="1" dirty="0"/>
              <a:t>Current Pool Conditions</a:t>
            </a:r>
          </a:p>
        </p:txBody>
      </p:sp>
      <p:pic>
        <p:nvPicPr>
          <p:cNvPr id="1026" name="Picture 2">
            <a:extLst>
              <a:ext uri="{FF2B5EF4-FFF2-40B4-BE49-F238E27FC236}">
                <a16:creationId xmlns:a16="http://schemas.microsoft.com/office/drawing/2014/main" id="{9DA2F9C3-D22E-A954-905A-E3F9C2800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64" y="1762168"/>
            <a:ext cx="3050123" cy="406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F2566C41-3B47-8DBF-6CFF-CF0C4DBB3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512" y="1762168"/>
            <a:ext cx="3050123" cy="406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48BE059C-C300-A6D7-0449-522EF2FE0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986" y="1774478"/>
            <a:ext cx="3050123" cy="406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780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7B426F-3D03-FD73-EB63-0FCE00C382FF}"/>
              </a:ext>
            </a:extLst>
          </p:cNvPr>
          <p:cNvSpPr txBox="1"/>
          <p:nvPr/>
        </p:nvSpPr>
        <p:spPr>
          <a:xfrm>
            <a:off x="2862338" y="799787"/>
            <a:ext cx="7214168" cy="769441"/>
          </a:xfrm>
          <a:prstGeom prst="rect">
            <a:avLst/>
          </a:prstGeom>
          <a:noFill/>
        </p:spPr>
        <p:txBody>
          <a:bodyPr wrap="square">
            <a:spAutoFit/>
          </a:bodyPr>
          <a:lstStyle/>
          <a:p>
            <a:r>
              <a:rPr lang="en-US" sz="4400" b="1" dirty="0"/>
              <a:t>Current Pool Conditions</a:t>
            </a:r>
          </a:p>
        </p:txBody>
      </p:sp>
      <p:pic>
        <p:nvPicPr>
          <p:cNvPr id="3074" name="Picture 2">
            <a:extLst>
              <a:ext uri="{FF2B5EF4-FFF2-40B4-BE49-F238E27FC236}">
                <a16:creationId xmlns:a16="http://schemas.microsoft.com/office/drawing/2014/main" id="{F7F9B416-04E3-3E02-D59B-FA66A0F5C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50" y="1692322"/>
            <a:ext cx="3293705" cy="439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6CA1CBD7-E0A6-C0F6-55FE-F019B407E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045" y="1629208"/>
            <a:ext cx="3341040" cy="445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11D218AD-061C-FCFA-16C4-6D139D2CE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9200" y="1569228"/>
            <a:ext cx="3573600" cy="458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93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076B4A-CBCA-59EB-7AD8-3C14C92ADA6A}"/>
              </a:ext>
            </a:extLst>
          </p:cNvPr>
          <p:cNvSpPr>
            <a:spLocks noGrp="1"/>
          </p:cNvSpPr>
          <p:nvPr>
            <p:ph type="body" idx="1"/>
          </p:nvPr>
        </p:nvSpPr>
        <p:spPr>
          <a:xfrm>
            <a:off x="1761744" y="2641354"/>
            <a:ext cx="4334256" cy="726897"/>
          </a:xfrm>
        </p:spPr>
        <p:txBody>
          <a:bodyPr/>
          <a:lstStyle/>
          <a:p>
            <a:r>
              <a:rPr lang="en-US" u="sng" dirty="0"/>
              <a:t>Initial proposal</a:t>
            </a:r>
          </a:p>
        </p:txBody>
      </p:sp>
      <p:sp>
        <p:nvSpPr>
          <p:cNvPr id="3" name="Content Placeholder 2">
            <a:extLst>
              <a:ext uri="{FF2B5EF4-FFF2-40B4-BE49-F238E27FC236}">
                <a16:creationId xmlns:a16="http://schemas.microsoft.com/office/drawing/2014/main" id="{F8F6468C-928D-A4DD-1DC9-3CA73AD47F62}"/>
              </a:ext>
            </a:extLst>
          </p:cNvPr>
          <p:cNvSpPr>
            <a:spLocks noGrp="1"/>
          </p:cNvSpPr>
          <p:nvPr>
            <p:ph sz="half" idx="2"/>
          </p:nvPr>
        </p:nvSpPr>
        <p:spPr>
          <a:xfrm>
            <a:off x="1520952" y="3368252"/>
            <a:ext cx="4334256" cy="2993938"/>
          </a:xfrm>
        </p:spPr>
        <p:txBody>
          <a:bodyPr/>
          <a:lstStyle/>
          <a:p>
            <a:r>
              <a:rPr lang="en-US" b="1" dirty="0"/>
              <a:t>Depth of the pool</a:t>
            </a:r>
          </a:p>
          <a:p>
            <a:r>
              <a:rPr lang="en-US" b="1" dirty="0"/>
              <a:t>No Swimming lanes</a:t>
            </a:r>
          </a:p>
          <a:p>
            <a:r>
              <a:rPr lang="en-US" b="1" dirty="0"/>
              <a:t>Size of the pool</a:t>
            </a:r>
          </a:p>
          <a:p>
            <a:r>
              <a:rPr lang="en-US" b="1" dirty="0"/>
              <a:t>Historical nature</a:t>
            </a:r>
          </a:p>
          <a:p>
            <a:r>
              <a:rPr lang="en-US" b="1" dirty="0"/>
              <a:t>Memories</a:t>
            </a:r>
          </a:p>
          <a:p>
            <a:endParaRPr lang="en-US" dirty="0"/>
          </a:p>
          <a:p>
            <a:endParaRPr lang="en-US" dirty="0"/>
          </a:p>
        </p:txBody>
      </p:sp>
      <p:sp>
        <p:nvSpPr>
          <p:cNvPr id="4" name="Text Placeholder 3">
            <a:extLst>
              <a:ext uri="{FF2B5EF4-FFF2-40B4-BE49-F238E27FC236}">
                <a16:creationId xmlns:a16="http://schemas.microsoft.com/office/drawing/2014/main" id="{34D622DF-FB54-2B21-F8A6-AD76A57D822B}"/>
              </a:ext>
            </a:extLst>
          </p:cNvPr>
          <p:cNvSpPr>
            <a:spLocks noGrp="1"/>
          </p:cNvSpPr>
          <p:nvPr>
            <p:ph type="body" sz="quarter" idx="3"/>
          </p:nvPr>
        </p:nvSpPr>
        <p:spPr>
          <a:xfrm>
            <a:off x="6519949" y="2647070"/>
            <a:ext cx="4334256" cy="756944"/>
          </a:xfrm>
        </p:spPr>
        <p:txBody>
          <a:bodyPr/>
          <a:lstStyle/>
          <a:p>
            <a:r>
              <a:rPr lang="en-US" u="sng" dirty="0"/>
              <a:t>Latest proposal</a:t>
            </a:r>
          </a:p>
        </p:txBody>
      </p:sp>
      <p:sp>
        <p:nvSpPr>
          <p:cNvPr id="5" name="Content Placeholder 4">
            <a:extLst>
              <a:ext uri="{FF2B5EF4-FFF2-40B4-BE49-F238E27FC236}">
                <a16:creationId xmlns:a16="http://schemas.microsoft.com/office/drawing/2014/main" id="{51C9A941-499B-FE76-8D0F-9F079299B64B}"/>
              </a:ext>
            </a:extLst>
          </p:cNvPr>
          <p:cNvSpPr>
            <a:spLocks noGrp="1"/>
          </p:cNvSpPr>
          <p:nvPr>
            <p:ph sz="quarter" idx="4"/>
          </p:nvPr>
        </p:nvSpPr>
        <p:spPr>
          <a:xfrm>
            <a:off x="6282205" y="3404014"/>
            <a:ext cx="4334256" cy="3187286"/>
          </a:xfrm>
        </p:spPr>
        <p:txBody>
          <a:bodyPr>
            <a:normAutofit fontScale="77500" lnSpcReduction="20000"/>
          </a:bodyPr>
          <a:lstStyle/>
          <a:p>
            <a:r>
              <a:rPr lang="en-US" i="1" u="sng" dirty="0">
                <a:solidFill>
                  <a:srgbClr val="FF0000"/>
                </a:solidFill>
              </a:rPr>
              <a:t>6 foot depth</a:t>
            </a:r>
          </a:p>
          <a:p>
            <a:r>
              <a:rPr lang="en-US" i="1" u="sng" dirty="0">
                <a:solidFill>
                  <a:srgbClr val="FF0000"/>
                </a:solidFill>
              </a:rPr>
              <a:t> 3 Lap lanes added</a:t>
            </a:r>
          </a:p>
          <a:p>
            <a:r>
              <a:rPr lang="en-US" i="1" u="sng" dirty="0">
                <a:solidFill>
                  <a:srgbClr val="FF0000"/>
                </a:solidFill>
              </a:rPr>
              <a:t>7,000 square foot pool</a:t>
            </a:r>
          </a:p>
          <a:p>
            <a:r>
              <a:rPr lang="en-US" i="1" u="sng" dirty="0">
                <a:solidFill>
                  <a:srgbClr val="FF0000"/>
                </a:solidFill>
              </a:rPr>
              <a:t> WHY Modernize?</a:t>
            </a:r>
          </a:p>
          <a:p>
            <a:r>
              <a:rPr lang="en-US" i="1" u="sng" dirty="0">
                <a:solidFill>
                  <a:srgbClr val="FF0000"/>
                </a:solidFill>
              </a:rPr>
              <a:t>Aquatic trends in other communities</a:t>
            </a:r>
          </a:p>
          <a:p>
            <a:r>
              <a:rPr lang="en-US" i="1" u="sng" dirty="0">
                <a:solidFill>
                  <a:srgbClr val="FF0000"/>
                </a:solidFill>
              </a:rPr>
              <a:t>Last decades into the future</a:t>
            </a:r>
          </a:p>
          <a:p>
            <a:r>
              <a:rPr lang="en-US" i="1" u="sng" dirty="0">
                <a:solidFill>
                  <a:srgbClr val="FF0000"/>
                </a:solidFill>
              </a:rPr>
              <a:t>New memories for next generations</a:t>
            </a:r>
          </a:p>
          <a:p>
            <a:endParaRPr lang="en-US" dirty="0"/>
          </a:p>
          <a:p>
            <a:endParaRPr lang="en-US" dirty="0"/>
          </a:p>
        </p:txBody>
      </p:sp>
      <p:sp>
        <p:nvSpPr>
          <p:cNvPr id="6" name="Title 5">
            <a:extLst>
              <a:ext uri="{FF2B5EF4-FFF2-40B4-BE49-F238E27FC236}">
                <a16:creationId xmlns:a16="http://schemas.microsoft.com/office/drawing/2014/main" id="{680F16AE-B6A3-5362-992C-6A6BD0137E78}"/>
              </a:ext>
            </a:extLst>
          </p:cNvPr>
          <p:cNvSpPr>
            <a:spLocks noGrp="1"/>
          </p:cNvSpPr>
          <p:nvPr>
            <p:ph type="title"/>
          </p:nvPr>
        </p:nvSpPr>
        <p:spPr>
          <a:xfrm>
            <a:off x="1710205" y="1018552"/>
            <a:ext cx="9144000" cy="1724647"/>
          </a:xfrm>
        </p:spPr>
        <p:txBody>
          <a:bodyPr>
            <a:noAutofit/>
          </a:bodyPr>
          <a:lstStyle/>
          <a:p>
            <a:pPr algn="ctr"/>
            <a:r>
              <a:rPr lang="en-US" sz="4800" i="1" u="sng" dirty="0">
                <a:solidFill>
                  <a:srgbClr val="FF0000"/>
                </a:solidFill>
              </a:rPr>
              <a:t>Concerns raised by the Public</a:t>
            </a:r>
            <a:br>
              <a:rPr lang="en-US" sz="4800" i="1" u="sng" dirty="0">
                <a:solidFill>
                  <a:srgbClr val="FF0000"/>
                </a:solidFill>
              </a:rPr>
            </a:br>
            <a:r>
              <a:rPr lang="en-US" sz="4800" i="1" u="sng" dirty="0">
                <a:solidFill>
                  <a:srgbClr val="FF0000"/>
                </a:solidFill>
              </a:rPr>
              <a:t>“yes, I listened”</a:t>
            </a:r>
          </a:p>
        </p:txBody>
      </p:sp>
    </p:spTree>
    <p:extLst>
      <p:ext uri="{BB962C8B-B14F-4D97-AF65-F5344CB8AC3E}">
        <p14:creationId xmlns:p14="http://schemas.microsoft.com/office/powerpoint/2010/main" val="126251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 calcmode="lin" valueType="num">
                                      <p:cBhvr additive="base">
                                        <p:cTn id="4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circle(in)">
                                      <p:cBhvr>
                                        <p:cTn id="46" dur="2000"/>
                                        <p:tgtEl>
                                          <p:spTgt spid="5">
                                            <p:txEl>
                                              <p:pRg st="0" end="0"/>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circle(in)">
                                      <p:cBhvr>
                                        <p:cTn id="49" dur="2000"/>
                                        <p:tgtEl>
                                          <p:spTgt spid="5">
                                            <p:txEl>
                                              <p:pRg st="1" end="1"/>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circle(in)">
                                      <p:cBhvr>
                                        <p:cTn id="52" dur="2000"/>
                                        <p:tgtEl>
                                          <p:spTgt spid="5">
                                            <p:txEl>
                                              <p:pRg st="2" end="2"/>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circle(in)">
                                      <p:cBhvr>
                                        <p:cTn id="55" dur="2000"/>
                                        <p:tgtEl>
                                          <p:spTgt spid="5">
                                            <p:txEl>
                                              <p:pRg st="3" end="3"/>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circle(in)">
                                      <p:cBhvr>
                                        <p:cTn id="58" dur="2000"/>
                                        <p:tgtEl>
                                          <p:spTgt spid="5">
                                            <p:txEl>
                                              <p:pRg st="4" end="4"/>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circle(in)">
                                      <p:cBhvr>
                                        <p:cTn id="61" dur="2000"/>
                                        <p:tgtEl>
                                          <p:spTgt spid="5">
                                            <p:txEl>
                                              <p:pRg st="5" end="5"/>
                                            </p:txEl>
                                          </p:spTgt>
                                        </p:tgtEl>
                                      </p:cBhvr>
                                    </p:animEffect>
                                  </p:childTnLst>
                                </p:cTn>
                              </p:par>
                              <p:par>
                                <p:cTn id="62" presetID="6" presetClass="entr" presetSubtype="16" fill="hold" nodeType="with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Effect transition="in" filter="circle(in)">
                                      <p:cBhvr>
                                        <p:cTn id="64"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AAF9B-DB10-4595-E60C-180D5E9E11D0}"/>
              </a:ext>
            </a:extLst>
          </p:cNvPr>
          <p:cNvSpPr>
            <a:spLocks noGrp="1"/>
          </p:cNvSpPr>
          <p:nvPr>
            <p:ph sz="half" idx="2"/>
          </p:nvPr>
        </p:nvSpPr>
        <p:spPr>
          <a:xfrm>
            <a:off x="1490060" y="2632763"/>
            <a:ext cx="4334256" cy="3355888"/>
          </a:xfrm>
        </p:spPr>
        <p:txBody>
          <a:bodyPr>
            <a:normAutofit/>
          </a:bodyPr>
          <a:lstStyle/>
          <a:p>
            <a:r>
              <a:rPr lang="en-US" dirty="0"/>
              <a:t>The Pool Source</a:t>
            </a:r>
          </a:p>
          <a:p>
            <a:r>
              <a:rPr lang="en-US" dirty="0"/>
              <a:t>The Liner Shop</a:t>
            </a:r>
          </a:p>
          <a:p>
            <a:r>
              <a:rPr lang="en-US" dirty="0"/>
              <a:t>New England Aquatics</a:t>
            </a:r>
          </a:p>
          <a:p>
            <a:r>
              <a:rPr lang="en-US" dirty="0"/>
              <a:t>The Federal Hill Group LLC</a:t>
            </a:r>
          </a:p>
          <a:p>
            <a:r>
              <a:rPr lang="en-US" dirty="0"/>
              <a:t>Mr. Barry Fontaine</a:t>
            </a:r>
          </a:p>
          <a:p>
            <a:endParaRPr lang="en-US" dirty="0"/>
          </a:p>
        </p:txBody>
      </p:sp>
      <p:sp>
        <p:nvSpPr>
          <p:cNvPr id="5" name="Content Placeholder 4">
            <a:extLst>
              <a:ext uri="{FF2B5EF4-FFF2-40B4-BE49-F238E27FC236}">
                <a16:creationId xmlns:a16="http://schemas.microsoft.com/office/drawing/2014/main" id="{31429BB5-9072-C57B-CD58-2199B331168F}"/>
              </a:ext>
            </a:extLst>
          </p:cNvPr>
          <p:cNvSpPr>
            <a:spLocks noGrp="1"/>
          </p:cNvSpPr>
          <p:nvPr>
            <p:ph sz="quarter" idx="4"/>
          </p:nvPr>
        </p:nvSpPr>
        <p:spPr>
          <a:xfrm>
            <a:off x="6367684" y="2851838"/>
            <a:ext cx="4334256" cy="2449645"/>
          </a:xfrm>
        </p:spPr>
        <p:txBody>
          <a:bodyPr>
            <a:normAutofit fontScale="85000" lnSpcReduction="10000"/>
          </a:bodyPr>
          <a:lstStyle/>
          <a:p>
            <a:pPr marL="0" indent="0">
              <a:buNone/>
            </a:pPr>
            <a:r>
              <a:rPr lang="en-US" dirty="0"/>
              <a:t>Weston and Sampson</a:t>
            </a:r>
          </a:p>
          <a:p>
            <a:pPr marL="0" indent="0">
              <a:buNone/>
            </a:pPr>
            <a:r>
              <a:rPr lang="en-US" dirty="0" err="1"/>
              <a:t>Saccoccio</a:t>
            </a:r>
            <a:r>
              <a:rPr lang="en-US" dirty="0"/>
              <a:t> and Associates</a:t>
            </a:r>
          </a:p>
          <a:p>
            <a:pPr marL="0" indent="0">
              <a:buNone/>
            </a:pPr>
            <a:endParaRPr lang="en-US" dirty="0"/>
          </a:p>
          <a:p>
            <a:pPr marL="0" indent="0">
              <a:buNone/>
            </a:pPr>
            <a:r>
              <a:rPr lang="en-US" b="1" i="1" dirty="0">
                <a:solidFill>
                  <a:srgbClr val="FF0000"/>
                </a:solidFill>
              </a:rPr>
              <a:t>My conclusions are based upon the evidence and research presented by these professionals.</a:t>
            </a:r>
          </a:p>
          <a:p>
            <a:endParaRPr lang="en-US" dirty="0"/>
          </a:p>
        </p:txBody>
      </p:sp>
      <p:sp>
        <p:nvSpPr>
          <p:cNvPr id="6" name="Title 5">
            <a:extLst>
              <a:ext uri="{FF2B5EF4-FFF2-40B4-BE49-F238E27FC236}">
                <a16:creationId xmlns:a16="http://schemas.microsoft.com/office/drawing/2014/main" id="{0541E766-5874-F50D-0524-EEB3DE4E9A97}"/>
              </a:ext>
            </a:extLst>
          </p:cNvPr>
          <p:cNvSpPr>
            <a:spLocks noGrp="1"/>
          </p:cNvSpPr>
          <p:nvPr>
            <p:ph type="title"/>
          </p:nvPr>
        </p:nvSpPr>
        <p:spPr>
          <a:xfrm>
            <a:off x="3126062" y="1716197"/>
            <a:ext cx="5529857" cy="606026"/>
          </a:xfrm>
        </p:spPr>
        <p:txBody>
          <a:bodyPr>
            <a:normAutofit fontScale="90000"/>
          </a:bodyPr>
          <a:lstStyle/>
          <a:p>
            <a:r>
              <a:rPr lang="en-US" u="sng" dirty="0"/>
              <a:t>Professional references</a:t>
            </a:r>
          </a:p>
        </p:txBody>
      </p:sp>
    </p:spTree>
    <p:extLst>
      <p:ext uri="{BB962C8B-B14F-4D97-AF65-F5344CB8AC3E}">
        <p14:creationId xmlns:p14="http://schemas.microsoft.com/office/powerpoint/2010/main" val="251668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 calcmode="lin" valueType="num">
                                      <p:cBhvr>
                                        <p:cTn id="5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56" dur="1000"/>
                                        <p:tgtEl>
                                          <p:spTgt spid="5">
                                            <p:txEl>
                                              <p:pRg st="0" end="0"/>
                                            </p:txEl>
                                          </p:spTgt>
                                        </p:tgtEl>
                                      </p:cBhvr>
                                    </p:animEffect>
                                  </p:childTnLst>
                                </p:cTn>
                              </p:par>
                              <p:par>
                                <p:cTn id="57" presetID="31" presetClass="entr" presetSubtype="0" fill="hold" nodeType="with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 calcmode="lin" valueType="num">
                                      <p:cBhvr>
                                        <p:cTn id="59"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60"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61"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62" dur="1000"/>
                                        <p:tgtEl>
                                          <p:spTgt spid="5">
                                            <p:txEl>
                                              <p:pRg st="1" end="1"/>
                                            </p:txEl>
                                          </p:spTgt>
                                        </p:tgtEl>
                                      </p:cBhvr>
                                    </p:animEffect>
                                  </p:childTnLst>
                                </p:cTn>
                              </p:par>
                              <p:par>
                                <p:cTn id="63" presetID="31" presetClass="entr" presetSubtype="0" fill="hold" nodeType="with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 calcmode="lin" valueType="num">
                                      <p:cBhvr>
                                        <p:cTn id="6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6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68"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0FF7-C550-2AF3-D5AC-8BA1684981D5}"/>
              </a:ext>
            </a:extLst>
          </p:cNvPr>
          <p:cNvSpPr>
            <a:spLocks noGrp="1"/>
          </p:cNvSpPr>
          <p:nvPr>
            <p:ph type="title"/>
          </p:nvPr>
        </p:nvSpPr>
        <p:spPr>
          <a:xfrm>
            <a:off x="1517904" y="867300"/>
            <a:ext cx="9144000" cy="1362075"/>
          </a:xfrm>
        </p:spPr>
        <p:txBody>
          <a:bodyPr/>
          <a:lstStyle/>
          <a:p>
            <a:pPr algn="ctr"/>
            <a:r>
              <a:rPr lang="en-US" dirty="0"/>
              <a:t>There has been much debate in our community about this topic.</a:t>
            </a:r>
          </a:p>
        </p:txBody>
      </p:sp>
      <p:sp>
        <p:nvSpPr>
          <p:cNvPr id="3" name="Content Placeholder 2">
            <a:extLst>
              <a:ext uri="{FF2B5EF4-FFF2-40B4-BE49-F238E27FC236}">
                <a16:creationId xmlns:a16="http://schemas.microsoft.com/office/drawing/2014/main" id="{0821F121-606B-2AF4-A520-2A5B79043C3C}"/>
              </a:ext>
            </a:extLst>
          </p:cNvPr>
          <p:cNvSpPr>
            <a:spLocks noGrp="1"/>
          </p:cNvSpPr>
          <p:nvPr>
            <p:ph idx="1"/>
          </p:nvPr>
        </p:nvSpPr>
        <p:spPr>
          <a:xfrm>
            <a:off x="1517904" y="2157557"/>
            <a:ext cx="9144000" cy="4543425"/>
          </a:xfrm>
        </p:spPr>
        <p:txBody>
          <a:bodyPr>
            <a:normAutofit fontScale="92500" lnSpcReduction="20000"/>
          </a:bodyPr>
          <a:lstStyle/>
          <a:p>
            <a:r>
              <a:rPr lang="en-US" dirty="0"/>
              <a:t>I think we can do better if we can answer one simple question: What is in the best interest of the 83,000 residents of our great city?</a:t>
            </a:r>
          </a:p>
          <a:p>
            <a:r>
              <a:rPr lang="en-US" dirty="0"/>
              <a:t>Many have voiced their opinions in open forums, extremely critical of my administration. </a:t>
            </a:r>
          </a:p>
          <a:p>
            <a:r>
              <a:rPr lang="en-US" dirty="0"/>
              <a:t>Tonight, I have the opportunity to present the facts and  information, not for political posturing, but to answer the question as to why we should attempt another band aid approach.</a:t>
            </a:r>
          </a:p>
          <a:p>
            <a:r>
              <a:rPr lang="en-US" dirty="0">
                <a:solidFill>
                  <a:srgbClr val="FF0000"/>
                </a:solidFill>
              </a:rPr>
              <a:t>I was voted into office and handed the task of making some very difficult decisions. I stand by my campaign slogan, “a name you can trust.” I have done my homework. I have listened to the people and the professionals.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766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5BCC-E2B5-8990-DE52-90E4F8EB3629}"/>
              </a:ext>
            </a:extLst>
          </p:cNvPr>
          <p:cNvSpPr>
            <a:spLocks noGrp="1"/>
          </p:cNvSpPr>
          <p:nvPr>
            <p:ph type="title"/>
          </p:nvPr>
        </p:nvSpPr>
        <p:spPr>
          <a:xfrm>
            <a:off x="1633308" y="1357321"/>
            <a:ext cx="8925383" cy="4969518"/>
          </a:xfrm>
        </p:spPr>
        <p:txBody>
          <a:bodyPr>
            <a:normAutofit/>
          </a:bodyPr>
          <a:lstStyle/>
          <a:p>
            <a:pPr algn="ctr"/>
            <a:r>
              <a:rPr lang="en-US" dirty="0">
                <a:solidFill>
                  <a:srgbClr val="0070C0"/>
                </a:solidFill>
              </a:rPr>
              <a:t>Some people have questioned my leadership skills. Some said that I lie. Some say I don’t listen and do whatever I want. Personal attacks have not fazed me. They have only made me stronger in my attempt at getting to the truth.</a:t>
            </a:r>
          </a:p>
        </p:txBody>
      </p:sp>
    </p:spTree>
    <p:extLst>
      <p:ext uri="{BB962C8B-B14F-4D97-AF65-F5344CB8AC3E}">
        <p14:creationId xmlns:p14="http://schemas.microsoft.com/office/powerpoint/2010/main" val="88992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7790-9632-1211-667E-887D221471CB}"/>
              </a:ext>
            </a:extLst>
          </p:cNvPr>
          <p:cNvSpPr>
            <a:spLocks noGrp="1"/>
          </p:cNvSpPr>
          <p:nvPr>
            <p:ph type="title"/>
          </p:nvPr>
        </p:nvSpPr>
        <p:spPr>
          <a:xfrm>
            <a:off x="1764792" y="1274623"/>
            <a:ext cx="9144000" cy="1344168"/>
          </a:xfrm>
        </p:spPr>
        <p:txBody>
          <a:bodyPr/>
          <a:lstStyle/>
          <a:p>
            <a:pPr algn="ctr"/>
            <a:r>
              <a:rPr lang="en-US" dirty="0">
                <a:solidFill>
                  <a:schemeClr val="accent5">
                    <a:lumMod val="75000"/>
                  </a:schemeClr>
                </a:solidFill>
              </a:rPr>
              <a:t>Sensible use of the ARPA funds</a:t>
            </a:r>
            <a:br>
              <a:rPr lang="en-US" dirty="0">
                <a:solidFill>
                  <a:schemeClr val="accent5">
                    <a:lumMod val="75000"/>
                  </a:schemeClr>
                </a:solidFill>
              </a:rPr>
            </a:br>
            <a:r>
              <a:rPr lang="en-US" i="1" u="sng" dirty="0">
                <a:solidFill>
                  <a:schemeClr val="accent5">
                    <a:lumMod val="75000"/>
                  </a:schemeClr>
                </a:solidFill>
              </a:rPr>
              <a:t>Thoughts we should be addressing</a:t>
            </a:r>
          </a:p>
        </p:txBody>
      </p:sp>
      <p:sp>
        <p:nvSpPr>
          <p:cNvPr id="3" name="Content Placeholder 2">
            <a:extLst>
              <a:ext uri="{FF2B5EF4-FFF2-40B4-BE49-F238E27FC236}">
                <a16:creationId xmlns:a16="http://schemas.microsoft.com/office/drawing/2014/main" id="{87597033-C073-4C52-9E82-F0DD13A30096}"/>
              </a:ext>
            </a:extLst>
          </p:cNvPr>
          <p:cNvSpPr>
            <a:spLocks noGrp="1"/>
          </p:cNvSpPr>
          <p:nvPr>
            <p:ph sz="half" idx="1"/>
          </p:nvPr>
        </p:nvSpPr>
        <p:spPr/>
        <p:txBody>
          <a:bodyPr>
            <a:normAutofit fontScale="92500" lnSpcReduction="20000"/>
          </a:bodyPr>
          <a:lstStyle/>
          <a:p>
            <a:r>
              <a:rPr lang="en-US" dirty="0"/>
              <a:t>We have the ARPA funds now.</a:t>
            </a:r>
          </a:p>
          <a:p>
            <a:r>
              <a:rPr lang="en-US" dirty="0"/>
              <a:t>Do we use Millions of dollars to make a temporary fix?</a:t>
            </a:r>
          </a:p>
          <a:p>
            <a:r>
              <a:rPr lang="en-US" dirty="0"/>
              <a:t>Is this prudent spending of taxpayer money based upon the past history of the pool?</a:t>
            </a:r>
          </a:p>
        </p:txBody>
      </p:sp>
      <p:sp>
        <p:nvSpPr>
          <p:cNvPr id="4" name="Content Placeholder 3">
            <a:extLst>
              <a:ext uri="{FF2B5EF4-FFF2-40B4-BE49-F238E27FC236}">
                <a16:creationId xmlns:a16="http://schemas.microsoft.com/office/drawing/2014/main" id="{CF6548DF-93F2-7DAE-986A-BB9342DEA4B9}"/>
              </a:ext>
            </a:extLst>
          </p:cNvPr>
          <p:cNvSpPr>
            <a:spLocks noGrp="1"/>
          </p:cNvSpPr>
          <p:nvPr>
            <p:ph sz="half" idx="2"/>
          </p:nvPr>
        </p:nvSpPr>
        <p:spPr/>
        <p:txBody>
          <a:bodyPr>
            <a:noAutofit/>
          </a:bodyPr>
          <a:lstStyle/>
          <a:p>
            <a:r>
              <a:rPr lang="en-US" sz="3200" i="1" u="sng" dirty="0">
                <a:solidFill>
                  <a:srgbClr val="FF0000"/>
                </a:solidFill>
              </a:rPr>
              <a:t>We have one shot of getting this right.</a:t>
            </a:r>
          </a:p>
          <a:p>
            <a:r>
              <a:rPr lang="en-US" sz="3200" i="1" u="sng" dirty="0">
                <a:solidFill>
                  <a:srgbClr val="FF0000"/>
                </a:solidFill>
              </a:rPr>
              <a:t>Do we build a new facility that will last for the next 50 years?</a:t>
            </a:r>
          </a:p>
        </p:txBody>
      </p:sp>
    </p:spTree>
    <p:extLst>
      <p:ext uri="{BB962C8B-B14F-4D97-AF65-F5344CB8AC3E}">
        <p14:creationId xmlns:p14="http://schemas.microsoft.com/office/powerpoint/2010/main" val="212225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A3C5-A533-7A46-21B2-539B5A24C915}"/>
              </a:ext>
            </a:extLst>
          </p:cNvPr>
          <p:cNvSpPr>
            <a:spLocks noGrp="1"/>
          </p:cNvSpPr>
          <p:nvPr>
            <p:ph type="ctrTitle"/>
          </p:nvPr>
        </p:nvSpPr>
        <p:spPr>
          <a:xfrm>
            <a:off x="1517904" y="1009650"/>
            <a:ext cx="9144000" cy="1943100"/>
          </a:xfrm>
        </p:spPr>
        <p:txBody>
          <a:bodyPr>
            <a:normAutofit/>
          </a:bodyPr>
          <a:lstStyle/>
          <a:p>
            <a:r>
              <a:rPr lang="en-US" sz="5800" dirty="0"/>
              <a:t>Timeline of Pool History</a:t>
            </a:r>
            <a:br>
              <a:rPr lang="en-US" sz="5800" dirty="0"/>
            </a:br>
            <a:r>
              <a:rPr lang="en-US" sz="5800" dirty="0"/>
              <a:t>1939-present</a:t>
            </a:r>
          </a:p>
        </p:txBody>
      </p:sp>
      <p:sp>
        <p:nvSpPr>
          <p:cNvPr id="3" name="Subtitle 2">
            <a:extLst>
              <a:ext uri="{FF2B5EF4-FFF2-40B4-BE49-F238E27FC236}">
                <a16:creationId xmlns:a16="http://schemas.microsoft.com/office/drawing/2014/main" id="{4E57430D-4D19-9C7E-6782-1C0D833078A1}"/>
              </a:ext>
            </a:extLst>
          </p:cNvPr>
          <p:cNvSpPr>
            <a:spLocks noGrp="1"/>
          </p:cNvSpPr>
          <p:nvPr>
            <p:ph type="subTitle" idx="1"/>
          </p:nvPr>
        </p:nvSpPr>
        <p:spPr>
          <a:xfrm>
            <a:off x="1517904" y="3105149"/>
            <a:ext cx="9144000" cy="3629025"/>
          </a:xfrm>
        </p:spPr>
        <p:txBody>
          <a:bodyPr vert="horz" lIns="91440" tIns="45720" rIns="91440" bIns="45720" rtlCol="0" anchor="t">
            <a:normAutofit fontScale="92500" lnSpcReduction="20000"/>
          </a:bodyPr>
          <a:lstStyle/>
          <a:p>
            <a:r>
              <a:rPr lang="en-US" dirty="0"/>
              <a:t>*Built in 1939 by the WPA under the Roosevelt Administration</a:t>
            </a:r>
          </a:p>
          <a:p>
            <a:r>
              <a:rPr lang="en-US" dirty="0"/>
              <a:t>*1960’s pool updated</a:t>
            </a:r>
          </a:p>
          <a:p>
            <a:r>
              <a:rPr lang="en-US" dirty="0"/>
              <a:t>*1973’s pool updated-Sal Saccoccio Architect</a:t>
            </a:r>
          </a:p>
          <a:p>
            <a:r>
              <a:rPr lang="en-US" dirty="0"/>
              <a:t>*2017-Request was made to waive formal bidding document </a:t>
            </a:r>
          </a:p>
          <a:p>
            <a:r>
              <a:rPr lang="en-US" dirty="0"/>
              <a:t>*Reason for the bid waiver: Mr. Liberatore said </a:t>
            </a:r>
            <a:r>
              <a:rPr lang="en-US" dirty="0">
                <a:solidFill>
                  <a:srgbClr val="FF0000"/>
                </a:solidFill>
              </a:rPr>
              <a:t>“We install heavy duty liner in Budlong Pool to save the city hundreds of thousands dollars in cost for cement, power washing and paint. This will eliminate that for years to come.”</a:t>
            </a:r>
          </a:p>
          <a:p>
            <a:r>
              <a:rPr lang="en-US" dirty="0"/>
              <a:t>January 2018- Purchase order was given to The Liner Shop for $197,000.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798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1E54-E19F-1D47-D757-AEF15EEC50EF}"/>
              </a:ext>
            </a:extLst>
          </p:cNvPr>
          <p:cNvSpPr>
            <a:spLocks noGrp="1"/>
          </p:cNvSpPr>
          <p:nvPr>
            <p:ph type="title"/>
          </p:nvPr>
        </p:nvSpPr>
        <p:spPr>
          <a:xfrm>
            <a:off x="1517904" y="1517903"/>
            <a:ext cx="9144000" cy="2149222"/>
          </a:xfrm>
        </p:spPr>
        <p:txBody>
          <a:bodyPr>
            <a:normAutofit fontScale="90000"/>
          </a:bodyPr>
          <a:lstStyle/>
          <a:p>
            <a:r>
              <a:rPr lang="en-US" sz="4400" i="1" u="sng" dirty="0">
                <a:solidFill>
                  <a:srgbClr val="FF0000"/>
                </a:solidFill>
              </a:rPr>
              <a:t>5/12/2021</a:t>
            </a:r>
            <a:r>
              <a:rPr lang="en-US" dirty="0"/>
              <a:t>-meeting with Recreation Director Ray </a:t>
            </a:r>
            <a:r>
              <a:rPr lang="en-US" dirty="0" err="1"/>
              <a:t>Tessaglia</a:t>
            </a:r>
            <a:r>
              <a:rPr lang="en-US" dirty="0"/>
              <a:t> to discuss</a:t>
            </a:r>
            <a:br>
              <a:rPr lang="en-US" dirty="0"/>
            </a:br>
            <a:r>
              <a:rPr lang="en-US" dirty="0"/>
              <a:t>the </a:t>
            </a:r>
            <a:r>
              <a:rPr lang="en-US" dirty="0" err="1"/>
              <a:t>Budlong</a:t>
            </a:r>
            <a:r>
              <a:rPr lang="en-US" dirty="0"/>
              <a:t> Pool* </a:t>
            </a:r>
            <a:r>
              <a:rPr lang="en-US" i="1" dirty="0">
                <a:solidFill>
                  <a:schemeClr val="accent5">
                    <a:lumMod val="75000"/>
                  </a:schemeClr>
                </a:solidFill>
              </a:rPr>
              <a:t>still in the height of COVID</a:t>
            </a:r>
          </a:p>
        </p:txBody>
      </p:sp>
      <p:sp>
        <p:nvSpPr>
          <p:cNvPr id="3" name="Content Placeholder 2">
            <a:extLst>
              <a:ext uri="{FF2B5EF4-FFF2-40B4-BE49-F238E27FC236}">
                <a16:creationId xmlns:a16="http://schemas.microsoft.com/office/drawing/2014/main" id="{3F65DD29-2188-814A-7E24-20A81332C340}"/>
              </a:ext>
            </a:extLst>
          </p:cNvPr>
          <p:cNvSpPr>
            <a:spLocks noGrp="1"/>
          </p:cNvSpPr>
          <p:nvPr>
            <p:ph sz="half" idx="1"/>
          </p:nvPr>
        </p:nvSpPr>
        <p:spPr>
          <a:xfrm>
            <a:off x="1517904" y="3876674"/>
            <a:ext cx="4334256" cy="2428875"/>
          </a:xfrm>
        </p:spPr>
        <p:txBody>
          <a:bodyPr>
            <a:normAutofit fontScale="92500" lnSpcReduction="20000"/>
          </a:bodyPr>
          <a:lstStyle/>
          <a:p>
            <a:r>
              <a:rPr lang="en-US" dirty="0"/>
              <a:t>6/14 Estimate from New England Aquatics to service the pool-$89,620.</a:t>
            </a:r>
          </a:p>
          <a:p>
            <a:r>
              <a:rPr lang="en-US" dirty="0"/>
              <a:t>This estimate is with the understanding that everything is in working order</a:t>
            </a:r>
          </a:p>
        </p:txBody>
      </p:sp>
      <p:sp>
        <p:nvSpPr>
          <p:cNvPr id="4" name="Content Placeholder 3">
            <a:extLst>
              <a:ext uri="{FF2B5EF4-FFF2-40B4-BE49-F238E27FC236}">
                <a16:creationId xmlns:a16="http://schemas.microsoft.com/office/drawing/2014/main" id="{10CC979C-4054-111C-2487-5DA6F82FB393}"/>
              </a:ext>
            </a:extLst>
          </p:cNvPr>
          <p:cNvSpPr>
            <a:spLocks noGrp="1"/>
          </p:cNvSpPr>
          <p:nvPr>
            <p:ph sz="half" idx="2"/>
          </p:nvPr>
        </p:nvSpPr>
        <p:spPr>
          <a:xfrm>
            <a:off x="6339842" y="3533774"/>
            <a:ext cx="4334256" cy="3118104"/>
          </a:xfrm>
        </p:spPr>
        <p:txBody>
          <a:bodyPr>
            <a:normAutofit fontScale="92500" lnSpcReduction="20000"/>
          </a:bodyPr>
          <a:lstStyle/>
          <a:p>
            <a:r>
              <a:rPr lang="en-US" i="1" u="sng" dirty="0">
                <a:solidFill>
                  <a:srgbClr val="FF0000"/>
                </a:solidFill>
              </a:rPr>
              <a:t>This estimate does not include work to motors, pump house, filtration system or the building</a:t>
            </a:r>
          </a:p>
          <a:p>
            <a:r>
              <a:rPr lang="en-US" i="1" u="sng" dirty="0">
                <a:solidFill>
                  <a:srgbClr val="FF0000"/>
                </a:solidFill>
              </a:rPr>
              <a:t>This meeting was the first in trying to open the pool.</a:t>
            </a:r>
          </a:p>
        </p:txBody>
      </p:sp>
    </p:spTree>
    <p:extLst>
      <p:ext uri="{BB962C8B-B14F-4D97-AF65-F5344CB8AC3E}">
        <p14:creationId xmlns:p14="http://schemas.microsoft.com/office/powerpoint/2010/main" val="147950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A73578-0555-EBBA-96F1-E78687B15F99}"/>
              </a:ext>
            </a:extLst>
          </p:cNvPr>
          <p:cNvSpPr>
            <a:spLocks noGrp="1"/>
          </p:cNvSpPr>
          <p:nvPr>
            <p:ph type="title"/>
          </p:nvPr>
        </p:nvSpPr>
        <p:spPr>
          <a:xfrm>
            <a:off x="6163464" y="755650"/>
            <a:ext cx="5266535" cy="1345115"/>
          </a:xfrm>
        </p:spPr>
        <p:txBody>
          <a:bodyPr>
            <a:normAutofit/>
          </a:bodyPr>
          <a:lstStyle/>
          <a:p>
            <a:r>
              <a:rPr lang="en-US" sz="2600"/>
              <a:t>September 12, 2022</a:t>
            </a:r>
            <a:br>
              <a:rPr lang="en-US" sz="2600"/>
            </a:br>
            <a:r>
              <a:rPr lang="en-US" sz="2600"/>
              <a:t>Letter from </a:t>
            </a:r>
            <a:r>
              <a:rPr lang="en-US" sz="2600" err="1"/>
              <a:t>Saccoccio</a:t>
            </a:r>
            <a:r>
              <a:rPr lang="en-US" sz="2600"/>
              <a:t> and Associates</a:t>
            </a:r>
          </a:p>
        </p:txBody>
      </p:sp>
      <p:pic>
        <p:nvPicPr>
          <p:cNvPr id="26" name="Picture 7" descr="Dark blue swimming pool">
            <a:extLst>
              <a:ext uri="{FF2B5EF4-FFF2-40B4-BE49-F238E27FC236}">
                <a16:creationId xmlns:a16="http://schemas.microsoft.com/office/drawing/2014/main" id="{BBC85622-15C1-B9E3-DE61-5C09F215C25E}"/>
              </a:ext>
            </a:extLst>
          </p:cNvPr>
          <p:cNvPicPr>
            <a:picLocks noChangeAspect="1"/>
          </p:cNvPicPr>
          <p:nvPr/>
        </p:nvPicPr>
        <p:blipFill rotWithShape="1">
          <a:blip r:embed="rId2"/>
          <a:srcRect r="47396" b="-1"/>
          <a:stretch/>
        </p:blipFill>
        <p:spPr>
          <a:xfrm>
            <a:off x="20" y="10"/>
            <a:ext cx="5404493" cy="6857990"/>
          </a:xfrm>
          <a:prstGeom prst="rect">
            <a:avLst/>
          </a:prstGeom>
        </p:spPr>
      </p:pic>
      <p:sp>
        <p:nvSpPr>
          <p:cNvPr id="27" name="Content Placeholder 5">
            <a:extLst>
              <a:ext uri="{FF2B5EF4-FFF2-40B4-BE49-F238E27FC236}">
                <a16:creationId xmlns:a16="http://schemas.microsoft.com/office/drawing/2014/main" id="{3999C074-A47B-8218-99EC-86A8E38CF6CC}"/>
              </a:ext>
            </a:extLst>
          </p:cNvPr>
          <p:cNvSpPr>
            <a:spLocks noGrp="1"/>
          </p:cNvSpPr>
          <p:nvPr>
            <p:ph idx="1"/>
          </p:nvPr>
        </p:nvSpPr>
        <p:spPr>
          <a:xfrm>
            <a:off x="6163464" y="2207969"/>
            <a:ext cx="5266535" cy="3884983"/>
          </a:xfrm>
        </p:spPr>
        <p:txBody>
          <a:bodyPr>
            <a:normAutofit/>
          </a:bodyPr>
          <a:lstStyle/>
          <a:p>
            <a:r>
              <a:rPr lang="en-US"/>
              <a:t>A conceptual design of a pool is discussed</a:t>
            </a:r>
          </a:p>
          <a:p>
            <a:r>
              <a:rPr lang="en-US"/>
              <a:t>Estimated cost not to exceed $7,500.</a:t>
            </a:r>
          </a:p>
        </p:txBody>
      </p:sp>
    </p:spTree>
    <p:extLst>
      <p:ext uri="{BB962C8B-B14F-4D97-AF65-F5344CB8AC3E}">
        <p14:creationId xmlns:p14="http://schemas.microsoft.com/office/powerpoint/2010/main" val="4262987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3F04-FAAD-F28B-DA87-3DBBBCE1A7E0}"/>
              </a:ext>
            </a:extLst>
          </p:cNvPr>
          <p:cNvSpPr>
            <a:spLocks noGrp="1"/>
          </p:cNvSpPr>
          <p:nvPr>
            <p:ph type="ctrTitle"/>
          </p:nvPr>
        </p:nvSpPr>
        <p:spPr>
          <a:xfrm>
            <a:off x="1517904" y="1057275"/>
            <a:ext cx="9144000" cy="3258693"/>
          </a:xfrm>
        </p:spPr>
        <p:txBody>
          <a:bodyPr>
            <a:normAutofit/>
          </a:bodyPr>
          <a:lstStyle/>
          <a:p>
            <a:r>
              <a:rPr lang="en-US" sz="4800" i="1" u="sng" dirty="0">
                <a:solidFill>
                  <a:srgbClr val="FF0000"/>
                </a:solidFill>
              </a:rPr>
              <a:t>Meeting in my office with Councilwoman Germaine</a:t>
            </a:r>
            <a:br>
              <a:rPr lang="en-US" sz="4800" i="1" u="sng" dirty="0">
                <a:solidFill>
                  <a:srgbClr val="FF0000"/>
                </a:solidFill>
              </a:rPr>
            </a:br>
            <a:r>
              <a:rPr lang="en-US" sz="4800" i="1" u="sng" dirty="0">
                <a:solidFill>
                  <a:srgbClr val="FF0000"/>
                </a:solidFill>
              </a:rPr>
              <a:t>8/4/2022</a:t>
            </a:r>
          </a:p>
        </p:txBody>
      </p:sp>
      <p:sp>
        <p:nvSpPr>
          <p:cNvPr id="3" name="Subtitle 2">
            <a:extLst>
              <a:ext uri="{FF2B5EF4-FFF2-40B4-BE49-F238E27FC236}">
                <a16:creationId xmlns:a16="http://schemas.microsoft.com/office/drawing/2014/main" id="{CE09D889-8C66-7CB6-36B4-1F99947C8045}"/>
              </a:ext>
            </a:extLst>
          </p:cNvPr>
          <p:cNvSpPr>
            <a:spLocks noGrp="1"/>
          </p:cNvSpPr>
          <p:nvPr>
            <p:ph type="subTitle" idx="1"/>
          </p:nvPr>
        </p:nvSpPr>
        <p:spPr/>
        <p:txBody>
          <a:bodyPr>
            <a:normAutofit fontScale="92500"/>
          </a:bodyPr>
          <a:lstStyle/>
          <a:p>
            <a:r>
              <a:rPr lang="en-US" dirty="0"/>
              <a:t>“I love your vision. We are thinking alike. Thank you Mayor.”</a:t>
            </a:r>
          </a:p>
          <a:p>
            <a:r>
              <a:rPr lang="en-US" dirty="0">
                <a:solidFill>
                  <a:srgbClr val="FF0000"/>
                </a:solidFill>
              </a:rPr>
              <a:t>This meeting was to get her feelings about building a new pool.</a:t>
            </a:r>
          </a:p>
          <a:p>
            <a:r>
              <a:rPr lang="en-US" dirty="0">
                <a:solidFill>
                  <a:srgbClr val="FF0000"/>
                </a:solidFill>
              </a:rPr>
              <a:t>She looked at the first conceptual drawing and was very receptive.</a:t>
            </a:r>
          </a:p>
          <a:p>
            <a:endParaRPr lang="en-US" dirty="0"/>
          </a:p>
        </p:txBody>
      </p:sp>
    </p:spTree>
    <p:extLst>
      <p:ext uri="{BB962C8B-B14F-4D97-AF65-F5344CB8AC3E}">
        <p14:creationId xmlns:p14="http://schemas.microsoft.com/office/powerpoint/2010/main" val="144761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5"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A84AA3A16CAF49B7AF1D04CC23A4C0" ma:contentTypeVersion="3" ma:contentTypeDescription="Create a new document." ma:contentTypeScope="" ma:versionID="10a8e8999a79e555116c4f8098a8791b">
  <xsd:schema xmlns:xsd="http://www.w3.org/2001/XMLSchema" xmlns:xs="http://www.w3.org/2001/XMLSchema" xmlns:p="http://schemas.microsoft.com/office/2006/metadata/properties" xmlns:ns3="d069b8a5-161e-4d48-b19f-fbb80af62823" targetNamespace="http://schemas.microsoft.com/office/2006/metadata/properties" ma:root="true" ma:fieldsID="583a746c74c6688fdd135ffd71519a01" ns3:_="">
    <xsd:import namespace="d069b8a5-161e-4d48-b19f-fbb80af62823"/>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9b8a5-161e-4d48-b19f-fbb80af628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309838-D033-4ACE-BE21-086571B28EDA}">
  <ds:schemaRefs>
    <ds:schemaRef ds:uri="http://schemas.microsoft.com/sharepoint/v3/contenttype/forms"/>
  </ds:schemaRefs>
</ds:datastoreItem>
</file>

<file path=customXml/itemProps2.xml><?xml version="1.0" encoding="utf-8"?>
<ds:datastoreItem xmlns:ds="http://schemas.openxmlformats.org/officeDocument/2006/customXml" ds:itemID="{B7DF4EC9-9237-4458-9502-C15055EC4D2A}">
  <ds:schemaRefs>
    <ds:schemaRef ds:uri="http://purl.org/dc/terms/"/>
    <ds:schemaRef ds:uri="http://schemas.openxmlformats.org/package/2006/metadata/core-properties"/>
    <ds:schemaRef ds:uri="http://purl.org/dc/dcmitype/"/>
    <ds:schemaRef ds:uri="http://schemas.microsoft.com/office/infopath/2007/PartnerControls"/>
    <ds:schemaRef ds:uri="d069b8a5-161e-4d48-b19f-fbb80af62823"/>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5307E2BB-3B20-4A7E-8180-27B87E0F6B32}">
  <ds:schemaRefs>
    <ds:schemaRef ds:uri="d069b8a5-161e-4d48-b19f-fbb80af628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7274</TotalTime>
  <Words>1127</Words>
  <Application>Microsoft Macintosh PowerPoint</Application>
  <PresentationFormat>Widescreen</PresentationFormat>
  <Paragraphs>162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Aharoni</vt:lpstr>
      <vt:lpstr>Arial</vt:lpstr>
      <vt:lpstr>Avenir Next LT Pro</vt:lpstr>
      <vt:lpstr>Calibri</vt:lpstr>
      <vt:lpstr>Calibri Light</vt:lpstr>
      <vt:lpstr>PrismaticVTI</vt:lpstr>
      <vt:lpstr>Budlong  Pool Report </vt:lpstr>
      <vt:lpstr>Thank you to the City Council. Thank you to the residents.</vt:lpstr>
      <vt:lpstr>There has been much debate in our community about this topic.</vt:lpstr>
      <vt:lpstr>Some people have questioned my leadership skills. Some said that I lie. Some say I don’t listen and do whatever I want. Personal attacks have not fazed me. They have only made me stronger in my attempt at getting to the truth.</vt:lpstr>
      <vt:lpstr>Sensible use of the ARPA funds Thoughts we should be addressing</vt:lpstr>
      <vt:lpstr>Timeline of Pool History 1939-present</vt:lpstr>
      <vt:lpstr>5/12/2021-meeting with Recreation Director Ray Tessaglia to discuss the Budlong Pool* still in the height of COVID</vt:lpstr>
      <vt:lpstr>September 12, 2022 Letter from Saccoccio and Associates</vt:lpstr>
      <vt:lpstr>Meeting in my office with Councilwoman Germaine 8/4/2022</vt:lpstr>
      <vt:lpstr>POOL SIZE COMPARISONS</vt:lpstr>
      <vt:lpstr>Proposed size of a new pool/splash pad - “this will service over 500 people at one time.”</vt:lpstr>
      <vt:lpstr>Budlong Pool Discussed in Public Meetings</vt:lpstr>
      <vt:lpstr>National COVID Pandemic  Budlong Pool Closed 2020, 2021</vt:lpstr>
      <vt:lpstr>July 13, 2023</vt:lpstr>
      <vt:lpstr>PowerPoint Presentation</vt:lpstr>
      <vt:lpstr>PowerPoint Presentation</vt:lpstr>
      <vt:lpstr>PowerPoint Presentation</vt:lpstr>
      <vt:lpstr>AVERAGE DAILY POOL ATTENDANCE FOR THE LAST THREE YEARS OF SERVICE</vt:lpstr>
      <vt:lpstr>PowerPoint Presentation</vt:lpstr>
      <vt:lpstr>ARE THERE CRACKS IN THE FOUNDATION?</vt:lpstr>
      <vt:lpstr>PowerPoint Presentation</vt:lpstr>
      <vt:lpstr>PowerPoint Presentation</vt:lpstr>
      <vt:lpstr>PowerPoint Presentation</vt:lpstr>
      <vt:lpstr>Concerns raised by the Public “yes, I listened”</vt:lpstr>
      <vt:lpstr>Professional references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Budlong  Pool Report</dc:title>
  <dc:creator>Hopkins, Kenneth J.</dc:creator>
  <cp:lastModifiedBy>Nancy Thomas</cp:lastModifiedBy>
  <cp:revision>49</cp:revision>
  <cp:lastPrinted>2023-09-06T20:03:12Z</cp:lastPrinted>
  <dcterms:created xsi:type="dcterms:W3CDTF">2023-09-01T18:33:54Z</dcterms:created>
  <dcterms:modified xsi:type="dcterms:W3CDTF">2023-09-07T19:36:27Z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0x0101006AA84AA3A16CAF49B7AF1D04CC23A4C0</vt:lpwstr>
  </property>
</Properties>
</file>